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1" r:id="rId6"/>
    <p:sldId id="265" r:id="rId7"/>
    <p:sldId id="258" r:id="rId8"/>
    <p:sldId id="262" r:id="rId9"/>
    <p:sldId id="271" r:id="rId10"/>
    <p:sldId id="260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4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4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3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0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0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1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8302-AD97-4C5F-9A53-423AE4DFF082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6BBA-B28E-43F5-9B81-5FD7A60A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8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01755"/>
            <a:ext cx="9144000" cy="317992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МБУ «КИЦ «</a:t>
            </a:r>
            <a:r>
              <a:rPr lang="ru-RU" sz="2800" b="1" dirty="0" err="1" smtClean="0">
                <a:latin typeface="Constantia" panose="02030602050306030303" pitchFamily="18" charset="0"/>
              </a:rPr>
              <a:t>КреДо</a:t>
            </a:r>
            <a:r>
              <a:rPr lang="ru-RU" sz="2800" b="1" dirty="0" smtClean="0">
                <a:latin typeface="Constantia" panose="02030602050306030303" pitchFamily="18" charset="0"/>
              </a:rPr>
              <a:t>» </a:t>
            </a:r>
            <a:br>
              <a:rPr lang="ru-RU" sz="2800" b="1" dirty="0" smtClean="0">
                <a:latin typeface="Constantia" panose="02030602050306030303" pitchFamily="18" charset="0"/>
              </a:rPr>
            </a:br>
            <a:r>
              <a:rPr lang="ru-RU" sz="2800" b="1" dirty="0" smtClean="0">
                <a:latin typeface="Constantia" panose="02030602050306030303" pitchFamily="18" charset="0"/>
              </a:rPr>
              <a:t>Приобская библиотека семейного чтения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46" y="2578557"/>
            <a:ext cx="9144000" cy="3493827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Constantia" panose="02030602050306030303" pitchFamily="18" charset="0"/>
              </a:rPr>
              <a:t>Хроника смутного времени</a:t>
            </a:r>
            <a:endParaRPr lang="ru-RU" sz="10000" b="1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9995"/>
            <a:ext cx="7886700" cy="13255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Предлагаем вашему вниманию литературу из фонда библиотеки, посвященную </a:t>
            </a:r>
            <a:r>
              <a:rPr lang="ru-RU" sz="2800" b="1" dirty="0" smtClean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событиям Смутного времени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" y="2335104"/>
            <a:ext cx="1530229" cy="229229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06880" y="2192663"/>
            <a:ext cx="7315200" cy="4573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dirty="0">
                <a:latin typeface="Constantia" panose="02030602050306030303" pitchFamily="18" charset="0"/>
              </a:rPr>
              <a:t>Иловайский, Дмитрий Иванович. </a:t>
            </a:r>
          </a:p>
          <a:p>
            <a:pPr marL="0" indent="0" algn="just">
              <a:buNone/>
            </a:pPr>
            <a:r>
              <a:rPr lang="ru-RU" sz="2100" dirty="0">
                <a:latin typeface="Constantia" panose="02030602050306030303" pitchFamily="18" charset="0"/>
              </a:rPr>
              <a:t>Царская Русь [Текст]: (Московско-царский период. Первая половина или XVI век / Д. И. Иловайский. - Москва: ООО "Издательство </a:t>
            </a:r>
            <a:r>
              <a:rPr lang="ru-RU" sz="2100" dirty="0" err="1">
                <a:latin typeface="Constantia" panose="02030602050306030303" pitchFamily="18" charset="0"/>
              </a:rPr>
              <a:t>Астрель</a:t>
            </a:r>
            <a:r>
              <a:rPr lang="ru-RU" sz="2100" dirty="0">
                <a:latin typeface="Constantia" panose="02030602050306030303" pitchFamily="18" charset="0"/>
              </a:rPr>
              <a:t>"; Москва: ООО "Издательство АСТ", 2003. - 748, [4] с. - (Историческая библиотека).  </a:t>
            </a:r>
          </a:p>
          <a:p>
            <a:pPr marL="0" indent="0" algn="just">
              <a:buNone/>
            </a:pPr>
            <a:r>
              <a:rPr lang="ru-RU" sz="2100" dirty="0">
                <a:latin typeface="Constantia" panose="02030602050306030303" pitchFamily="18" charset="0"/>
              </a:rPr>
              <a:t>Аннотация: В этой книге выдающийся русский ученый Д. И. Иловайский (1832-1920) рассматривает последний период правления первой русской царской династии – Рюриковичей. За прекращением этой династии следует перелом в русской политической жизни, известный под именем Смутного времени. Этот бурный перелом отделяет древнюю Русь от новой.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7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125" y="266791"/>
            <a:ext cx="75154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Constantia" panose="02030602050306030303" pitchFamily="18" charset="0"/>
              </a:rPr>
              <a:t>Пушкин, Александр Сергеевич. </a:t>
            </a:r>
          </a:p>
          <a:p>
            <a:pPr marL="0" indent="0">
              <a:buNone/>
            </a:pPr>
            <a:r>
              <a:rPr lang="ru-RU" sz="1800" dirty="0">
                <a:latin typeface="Constantia" panose="02030602050306030303" pitchFamily="18" charset="0"/>
              </a:rPr>
              <a:t>Борис Годунов [Текст]: Трагедия / А. С. Пушкин; авт. </a:t>
            </a:r>
            <a:r>
              <a:rPr lang="ru-RU" sz="1800" dirty="0" err="1">
                <a:latin typeface="Constantia" panose="02030602050306030303" pitchFamily="18" charset="0"/>
              </a:rPr>
              <a:t>послесл</a:t>
            </a:r>
            <a:r>
              <a:rPr lang="ru-RU" sz="1800" dirty="0">
                <a:latin typeface="Constantia" panose="02030602050306030303" pitchFamily="18" charset="0"/>
              </a:rPr>
              <a:t>. Д. Благой; </a:t>
            </a:r>
            <a:r>
              <a:rPr lang="ru-RU" sz="1800" dirty="0" err="1">
                <a:latin typeface="Constantia" panose="02030602050306030303" pitchFamily="18" charset="0"/>
              </a:rPr>
              <a:t>худож</a:t>
            </a:r>
            <a:r>
              <a:rPr lang="ru-RU" sz="1800" dirty="0">
                <a:latin typeface="Constantia" panose="02030602050306030303" pitchFamily="18" charset="0"/>
              </a:rPr>
              <a:t>. В. Фаворский. - Москва: Детская литература, 1987. - 127 с. - (Школьная библиотека). 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Аннотация: Историческая трагедия «Борис Годунов» принадлежит к величайшим творениям Пушкина. Сам он называл свершение «Бориса Годунова» «литературным подвигом». В центре исторических раздумий Пушкина – судьба русского народа, созданного им многонационального государства, проблема народного счастья.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4" y="662895"/>
            <a:ext cx="1405181" cy="21445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041" y="3441680"/>
            <a:ext cx="71144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nstantia" panose="02030602050306030303" pitchFamily="18" charset="0"/>
              </a:rPr>
              <a:t>Скрынников, Руслан Григорьевич. 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Минин и Пожарский: Хроника смутного времени: биография отдельного лица / Р. Г. Скрынников; ред. Г. Сальникова. - Москва: Молодая гвардия, 1981. - 352 с.: ил.; 21 см. - (Жизнь замечательных людей, серия биографии; </a:t>
            </a:r>
            <a:r>
              <a:rPr lang="ru-RU" dirty="0" err="1">
                <a:latin typeface="Constantia" panose="02030602050306030303" pitchFamily="18" charset="0"/>
              </a:rPr>
              <a:t>вып</a:t>
            </a:r>
            <a:r>
              <a:rPr lang="ru-RU" dirty="0">
                <a:latin typeface="Constantia" panose="02030602050306030303" pitchFamily="18" charset="0"/>
              </a:rPr>
              <a:t>. 9 (615)).   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 Аннотация: Это первая научно-художественная биография двух выдающихся исторических деятелей России - Кузьмы Минина и Дмитрия Пожарского. На основе обширного документального материала автор воссоздает историю национально-освободительной борьбы русского народа в период Смутного времени в начале XVII века, завершившейся победой патриотических сил.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102" y="3877130"/>
            <a:ext cx="1572904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3078480"/>
            <a:ext cx="8725989" cy="37795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100" dirty="0">
                <a:latin typeface="Constantia" panose="02030602050306030303" pitchFamily="18" charset="0"/>
              </a:rPr>
              <a:t>Смута в Московском государстве [Текст]: Россия начала XVII столетия в записках современников / сост., авт. </a:t>
            </a:r>
            <a:r>
              <a:rPr lang="ru-RU" sz="2100" dirty="0" err="1">
                <a:latin typeface="Constantia" panose="02030602050306030303" pitchFamily="18" charset="0"/>
              </a:rPr>
              <a:t>послесл</a:t>
            </a:r>
            <a:r>
              <a:rPr lang="ru-RU" sz="2100" dirty="0">
                <a:latin typeface="Constantia" panose="02030602050306030303" pitchFamily="18" charset="0"/>
              </a:rPr>
              <a:t>. А. И. </a:t>
            </a:r>
            <a:r>
              <a:rPr lang="ru-RU" sz="2100" dirty="0" err="1">
                <a:latin typeface="Constantia" panose="02030602050306030303" pitchFamily="18" charset="0"/>
              </a:rPr>
              <a:t>Плигузов</a:t>
            </a:r>
            <a:r>
              <a:rPr lang="ru-RU" sz="2100" dirty="0">
                <a:latin typeface="Constantia" panose="02030602050306030303" pitchFamily="18" charset="0"/>
              </a:rPr>
              <a:t>; сост. И. А. </a:t>
            </a:r>
            <a:r>
              <a:rPr lang="ru-RU" sz="2100" dirty="0" err="1">
                <a:latin typeface="Constantia" panose="02030602050306030303" pitchFamily="18" charset="0"/>
              </a:rPr>
              <a:t>Тихонюк</a:t>
            </a:r>
            <a:r>
              <a:rPr lang="ru-RU" sz="2100" dirty="0">
                <a:latin typeface="Constantia" panose="02030602050306030303" pitchFamily="18" charset="0"/>
              </a:rPr>
              <a:t> ; </a:t>
            </a:r>
            <a:r>
              <a:rPr lang="ru-RU" sz="2100" dirty="0" err="1">
                <a:latin typeface="Constantia" panose="02030602050306030303" pitchFamily="18" charset="0"/>
              </a:rPr>
              <a:t>худож</a:t>
            </a:r>
            <a:r>
              <a:rPr lang="ru-RU" sz="2100" dirty="0">
                <a:latin typeface="Constantia" panose="02030602050306030303" pitchFamily="18" charset="0"/>
              </a:rPr>
              <a:t>. В. Иванов. - Москва: Современник, 1989. - 462 с.: ил..- ("Память"). </a:t>
            </a:r>
          </a:p>
          <a:p>
            <a:pPr marL="0" indent="0" algn="just">
              <a:buNone/>
            </a:pPr>
            <a:r>
              <a:rPr lang="ru-RU" sz="2100" dirty="0">
                <a:latin typeface="Constantia" panose="02030602050306030303" pitchFamily="18" charset="0"/>
              </a:rPr>
              <a:t>Аннотация: Книга составлена из свидетельств русских очевидцев событий и записок иностранцев. Русские рассказы о смуте заставляют читателя заглянуть в самые глубины "неустройства" собственной земли, почувствовать весь размах той психологической и религиозной катастрофы, которая сопровождала вступление России в Новое время. Записки иностранцев - англичанина Дж. </a:t>
            </a:r>
            <a:r>
              <a:rPr lang="ru-RU" sz="2100" dirty="0" err="1">
                <a:latin typeface="Constantia" panose="02030602050306030303" pitchFamily="18" charset="0"/>
              </a:rPr>
              <a:t>Горсея</a:t>
            </a:r>
            <a:r>
              <a:rPr lang="ru-RU" sz="2100" dirty="0">
                <a:latin typeface="Constantia" panose="02030602050306030303" pitchFamily="18" charset="0"/>
              </a:rPr>
              <a:t>, француза </a:t>
            </a:r>
            <a:r>
              <a:rPr lang="ru-RU" sz="2100" dirty="0" err="1">
                <a:latin typeface="Constantia" panose="02030602050306030303" pitchFamily="18" charset="0"/>
              </a:rPr>
              <a:t>Ж.Маржерета</a:t>
            </a:r>
            <a:r>
              <a:rPr lang="ru-RU" sz="2100" dirty="0">
                <a:latin typeface="Constantia" panose="02030602050306030303" pitchFamily="18" charset="0"/>
              </a:rPr>
              <a:t>, шведа </a:t>
            </a:r>
            <a:r>
              <a:rPr lang="ru-RU" sz="2100" dirty="0" err="1">
                <a:latin typeface="Constantia" panose="02030602050306030303" pitchFamily="18" charset="0"/>
              </a:rPr>
              <a:t>П.Петрея</a:t>
            </a:r>
            <a:r>
              <a:rPr lang="ru-RU" sz="2100" dirty="0">
                <a:latin typeface="Constantia" panose="02030602050306030303" pitchFamily="18" charset="0"/>
              </a:rPr>
              <a:t> и немца </a:t>
            </a:r>
            <a:r>
              <a:rPr lang="ru-RU" sz="2100" dirty="0" err="1">
                <a:latin typeface="Constantia" panose="02030602050306030303" pitchFamily="18" charset="0"/>
              </a:rPr>
              <a:t>К.Буссова</a:t>
            </a:r>
            <a:r>
              <a:rPr lang="ru-RU" sz="2100" dirty="0">
                <a:latin typeface="Constantia" panose="02030602050306030303" pitchFamily="18" charset="0"/>
              </a:rPr>
              <a:t> - хотя и перелицовывают русскую историю в соответствии с европейскими толками о таинственной Северной державе, однако содержат богатейшие описания того, что русские оставляли без внимания, считая извечно присущим жизни - детали быта, привычки, обряды.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617" y="267277"/>
            <a:ext cx="1506583" cy="25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90794"/>
            <a:ext cx="7652951" cy="55344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Федоров, Юрии Иванович. 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Борис Годунов: исторический роман / Ю. И. Федоров. - Москва: Детская литература, 1992. - 574 с. : ил.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Constantia" panose="02030602050306030303" pitchFamily="18" charset="0"/>
              </a:rPr>
              <a:t>Аннотация: В историческом романе Юрия Федорова рассказывается о времени правления Бориса Годунова. Автор глубоко раскрывает перед читателями психологические образы представленных героев. Подробно описаны быт, нравы русского народа начала XVII века.</a:t>
            </a:r>
            <a:endParaRPr lang="ru-RU" sz="18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3470" y="402267"/>
            <a:ext cx="73151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onstantia" panose="02030602050306030303" pitchFamily="18" charset="0"/>
              </a:rPr>
              <a:t>Стояти</a:t>
            </a:r>
            <a:r>
              <a:rPr lang="ru-RU" dirty="0">
                <a:latin typeface="Constantia" panose="02030602050306030303" pitchFamily="18" charset="0"/>
              </a:rPr>
              <a:t> заодно [Текст] / авт. предисл. Р. Г. Скрынников. - Москва: Молодая гвардия, 1983. - 493 с.: ил.; 21 см. - (История Отечества в романах, повестях, документах. Век XVII).  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Аннотация: Сборник "</a:t>
            </a:r>
            <a:r>
              <a:rPr lang="ru-RU" dirty="0" err="1">
                <a:latin typeface="Constantia" panose="02030602050306030303" pitchFamily="18" charset="0"/>
              </a:rPr>
              <a:t>Стояти</a:t>
            </a:r>
            <a:r>
              <a:rPr lang="ru-RU" dirty="0">
                <a:latin typeface="Constantia" panose="02030602050306030303" pitchFamily="18" charset="0"/>
              </a:rPr>
              <a:t> заодно" расскажет о драматических событиях, происходивших в Московском государстве в начале XVII столетия. Знакомство с историческим романом </a:t>
            </a:r>
            <a:r>
              <a:rPr lang="ru-RU" dirty="0" err="1">
                <a:latin typeface="Constantia" panose="02030602050306030303" pitchFamily="18" charset="0"/>
              </a:rPr>
              <a:t>М.Н.Загоскина</a:t>
            </a:r>
            <a:r>
              <a:rPr lang="ru-RU" dirty="0">
                <a:latin typeface="Constantia" panose="02030602050306030303" pitchFamily="18" charset="0"/>
              </a:rPr>
              <a:t> "Юрий Милославский, или Русские в 1612 году", с письменными памятниками Смутного времени и исследованиями историков углубят представления о первой крестьянской войне в России, борьбе русского народа с иностранной интервенцией в то время.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8" y="590051"/>
            <a:ext cx="1435541" cy="2216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951" y="4226012"/>
            <a:ext cx="1375718" cy="20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0"/>
            <a:ext cx="7652952" cy="462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latin typeface="Constantia" panose="02030602050306030303" pitchFamily="18" charset="0"/>
              </a:rPr>
              <a:t>Широкорад</a:t>
            </a:r>
            <a:r>
              <a:rPr lang="ru-RU" sz="1800" dirty="0">
                <a:latin typeface="Constantia" panose="02030602050306030303" pitchFamily="18" charset="0"/>
              </a:rPr>
              <a:t>, Александр. </a:t>
            </a:r>
          </a:p>
          <a:p>
            <a:pPr marL="0" indent="0">
              <a:buNone/>
            </a:pPr>
            <a:r>
              <a:rPr lang="ru-RU" sz="1800" dirty="0">
                <a:latin typeface="Constantia" panose="02030602050306030303" pitchFamily="18" charset="0"/>
              </a:rPr>
              <a:t>Бояре Романовы в Великой смуте [Текст]: научно-популярная литература / А. </a:t>
            </a:r>
            <a:r>
              <a:rPr lang="ru-RU" sz="1800" dirty="0" err="1">
                <a:latin typeface="Constantia" panose="02030602050306030303" pitchFamily="18" charset="0"/>
              </a:rPr>
              <a:t>Широкорад</a:t>
            </a:r>
            <a:r>
              <a:rPr lang="ru-RU" sz="1800" dirty="0">
                <a:latin typeface="Constantia" panose="02030602050306030303" pitchFamily="18" charset="0"/>
              </a:rPr>
              <a:t>. - Москва: АСТ: АСТ МОСКВА; Владимир: ВКТ, 2010. - 412, [4] с.: </a:t>
            </a:r>
            <a:r>
              <a:rPr lang="ru-RU" sz="1800" dirty="0" err="1">
                <a:latin typeface="Constantia" panose="02030602050306030303" pitchFamily="18" charset="0"/>
              </a:rPr>
              <a:t>цв</a:t>
            </a:r>
            <a:r>
              <a:rPr lang="ru-RU" sz="1800" dirty="0">
                <a:latin typeface="Constantia" panose="02030602050306030303" pitchFamily="18" charset="0"/>
              </a:rPr>
              <a:t>. ил.</a:t>
            </a: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Аннотация: Смутное время. Один из самых трагических, своеобразных и интересных периодов истории нашей страны. Время, о котором ходит множество легенд и мифов. Но каким было Смутное время не в легендах, а в </a:t>
            </a:r>
            <a:r>
              <a:rPr lang="ru-RU" sz="1800" dirty="0" smtClean="0">
                <a:latin typeface="Constantia" panose="02030602050306030303" pitchFamily="18" charset="0"/>
              </a:rPr>
              <a:t>реальности? Что </a:t>
            </a:r>
            <a:r>
              <a:rPr lang="ru-RU" sz="1800" dirty="0">
                <a:latin typeface="Constantia" panose="02030602050306030303" pitchFamily="18" charset="0"/>
              </a:rPr>
              <a:t>на самом деле происходило в России в начале XVII столетия? Кто стоял у истоков Смуты? Кто пытался ею воспользоваться — и кто в этом преуспел? И наконец, как удалось боярскому клану Романовых, ранее не игравшему особой роли в истории, на изломе Смутного времени основать новую правящую династию?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2857" y="3682314"/>
            <a:ext cx="7521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onstantia" panose="02030602050306030303" pitchFamily="18" charset="0"/>
              </a:rPr>
              <a:t>Юхма</a:t>
            </a:r>
            <a:r>
              <a:rPr lang="ru-RU" dirty="0">
                <a:latin typeface="Constantia" panose="02030602050306030303" pitchFamily="18" charset="0"/>
              </a:rPr>
              <a:t>, Михаил Николаевич (Ильин). 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Дорога на Москву [Текст]: пер. с </a:t>
            </a:r>
            <a:r>
              <a:rPr lang="ru-RU" dirty="0" err="1">
                <a:latin typeface="Constantia" panose="02030602050306030303" pitchFamily="18" charset="0"/>
              </a:rPr>
              <a:t>чув</a:t>
            </a:r>
            <a:r>
              <a:rPr lang="ru-RU" dirty="0">
                <a:latin typeface="Constantia" panose="02030602050306030303" pitchFamily="18" charset="0"/>
              </a:rPr>
              <a:t>. автора / М. Н. </a:t>
            </a:r>
            <a:r>
              <a:rPr lang="ru-RU" dirty="0" err="1">
                <a:latin typeface="Constantia" panose="02030602050306030303" pitchFamily="18" charset="0"/>
              </a:rPr>
              <a:t>Юхма</a:t>
            </a:r>
            <a:r>
              <a:rPr lang="ru-RU" dirty="0">
                <a:latin typeface="Constantia" panose="02030602050306030303" pitchFamily="18" charset="0"/>
              </a:rPr>
              <a:t>. - Москва: Советская Россия, 1983. - 176 с. 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Аннотация: Исторический роман М. </a:t>
            </a:r>
            <a:r>
              <a:rPr lang="ru-RU" dirty="0" err="1">
                <a:latin typeface="Constantia" panose="02030602050306030303" pitchFamily="18" charset="0"/>
              </a:rPr>
              <a:t>Юхмы</a:t>
            </a:r>
            <a:r>
              <a:rPr lang="ru-RU" dirty="0">
                <a:latin typeface="Constantia" panose="02030602050306030303" pitchFamily="18" charset="0"/>
              </a:rPr>
              <a:t> повествует о том времени, когда К. Минин и Д. Пожарский в Нижнем Новгороде собирали народное ополчение для борьбы с иноземными захватчиками, шляхтой и самозванцами, хозяйничавшими в Москве.</a:t>
            </a:r>
          </a:p>
          <a:p>
            <a:pPr algn="just"/>
            <a:r>
              <a:rPr lang="ru-RU" dirty="0">
                <a:latin typeface="Constantia" panose="02030602050306030303" pitchFamily="18" charset="0"/>
              </a:rPr>
              <a:t>Рассказ о смутном и трудном периоде русской истории автор дополняет повествованием об укреплении связей русского народа со своими соседями, показывает историческую закономерность объединения народов Поволжья с русским народом.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" y="4192345"/>
            <a:ext cx="1399401" cy="19369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17" y="897024"/>
            <a:ext cx="1252151" cy="18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31" y="82378"/>
            <a:ext cx="7886700" cy="6507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Constantia" panose="02030602050306030303" pitchFamily="18" charset="0"/>
              </a:rPr>
              <a:t>Библиографический список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1449"/>
            <a:ext cx="9144000" cy="5041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Constantia" panose="02030602050306030303" pitchFamily="18" charset="0"/>
              </a:rPr>
              <a:t>1. Иловайский</a:t>
            </a:r>
            <a:r>
              <a:rPr lang="ru-RU" sz="1400" dirty="0">
                <a:latin typeface="Constantia" panose="02030602050306030303" pitchFamily="18" charset="0"/>
              </a:rPr>
              <a:t>, Дмитрий Иванович. </a:t>
            </a:r>
            <a:r>
              <a:rPr lang="ru-RU" sz="1400" dirty="0" smtClean="0">
                <a:latin typeface="Constantia" panose="02030602050306030303" pitchFamily="18" charset="0"/>
              </a:rPr>
              <a:t> Царская </a:t>
            </a:r>
            <a:r>
              <a:rPr lang="ru-RU" sz="1400" dirty="0">
                <a:latin typeface="Constantia" panose="02030602050306030303" pitchFamily="18" charset="0"/>
              </a:rPr>
              <a:t>Русь [Текст]: (Московско-царский период. Первая половина или XVI век / Д. И. Иловайский. - Москва: ООО "Издательство </a:t>
            </a:r>
            <a:r>
              <a:rPr lang="ru-RU" sz="1400" dirty="0" err="1">
                <a:latin typeface="Constantia" panose="02030602050306030303" pitchFamily="18" charset="0"/>
              </a:rPr>
              <a:t>Астрель</a:t>
            </a:r>
            <a:r>
              <a:rPr lang="ru-RU" sz="1400" dirty="0">
                <a:latin typeface="Constantia" panose="02030602050306030303" pitchFamily="18" charset="0"/>
              </a:rPr>
              <a:t>"; Москва: ООО "Издательство АСТ", 2003. - 748, [4] с. - (Историческая библиотека). </a:t>
            </a:r>
          </a:p>
          <a:p>
            <a:pPr marL="0" indent="0">
              <a:buNone/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Пушкин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Александр Сергеевич. 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Борис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Годунов [Текст]: Трагедия / А. С. Пушкин; авт.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послесл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Д. Благой;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В. Фаворский. - Москва: Детская литература, 1987. - 127 с. - (Школьная библиотека). </a:t>
            </a:r>
            <a:endParaRPr lang="ru-RU" sz="1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Скрынников, Руслан Григорьевич. 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Минин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Пожарский: Хроника смутного времени: биография отдельного лица / Р. Г. Скрынников; ред. Г. Сальникова. - Москва: Молодая гвардия, 1981. - 352 с.: ил.; 21 см. - (Жизнь замечательных людей, серия биографии;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9 (615)). </a:t>
            </a:r>
            <a:endParaRPr lang="ru-RU" sz="1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Смута в Московском государстве [Текст]: Россия начала XVII столетия в записках современников / сост., авт.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послесл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 И.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Плигузов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сост. И. А.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Тихонюк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В. Иванов. - Москва: Современник, 1989. - 462 с.: ил..- ("Память"). </a:t>
            </a:r>
            <a:endParaRPr lang="ru-RU" sz="1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Стояти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заодно [Текст] / авт. предисл. Р. Г. Скрынников. - Москва: Молодая гвардия, 1983. - 493 с.: ил.; 21 см. - (История Отечества в романах, повестях, документах. Век XVII). </a:t>
            </a:r>
            <a:endParaRPr lang="ru-RU" sz="1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 smtClean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Федоров, Юрии Иванович. 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Борис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Годунов: исторический роман / Ю. И. Федоров. - Москва: Детская литература, 1992. - 574 с. : ил. </a:t>
            </a:r>
            <a:endParaRPr lang="ru-RU" sz="1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Широкорад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Александр. 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Бояре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Романовы в Великой смуте [Текст]: научно-популярная литература / А.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Широкорад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Москва: АСТ: АСТ МОСКВА; Владимир: ВКТ, 2010. - 412, [4] с.: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ил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Юхма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Михаил Николаевич (Ильин). 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Дорога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Москву [Текст]: пер. с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автора / М. Н. </a:t>
            </a:r>
            <a:r>
              <a:rPr lang="ru-RU" sz="14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Юхма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Москва: Советская Россия, 1983. - 176 с. </a:t>
            </a:r>
            <a:endParaRPr lang="ru-RU" sz="1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6919" y="6424223"/>
            <a:ext cx="578708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Constantia" panose="02030602050306030303" pitchFamily="18" charset="0"/>
              </a:rPr>
              <a:t>Составитель: библиограф Л. В. Третьякова</a:t>
            </a:r>
          </a:p>
        </p:txBody>
      </p:sp>
    </p:spTree>
    <p:extLst>
      <p:ext uri="{BB962C8B-B14F-4D97-AF65-F5344CB8AC3E}">
        <p14:creationId xmlns:p14="http://schemas.microsoft.com/office/powerpoint/2010/main" val="20065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00413"/>
            <a:ext cx="9061622" cy="7049069"/>
          </a:xfrm>
        </p:spPr>
        <p:txBody>
          <a:bodyPr/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>
                <a:latin typeface="Constantia" panose="02030602050306030303" pitchFamily="18" charset="0"/>
              </a:rPr>
              <a:t>4 ноября – день Казанской иконы Божией Матери – с 2005 </a:t>
            </a:r>
            <a:r>
              <a:rPr lang="ru-RU" dirty="0" smtClean="0">
                <a:latin typeface="Constantia" panose="02030602050306030303" pitchFamily="18" charset="0"/>
              </a:rPr>
              <a:t>года отмечается  в России как государственный праздник - День </a:t>
            </a:r>
            <a:r>
              <a:rPr lang="ru-RU" dirty="0">
                <a:latin typeface="Constantia" panose="02030602050306030303" pitchFamily="18" charset="0"/>
              </a:rPr>
              <a:t>народного </a:t>
            </a:r>
            <a:r>
              <a:rPr lang="ru-RU" dirty="0" smtClean="0">
                <a:latin typeface="Constantia" panose="02030602050306030303" pitchFamily="18" charset="0"/>
              </a:rPr>
              <a:t>единства. </a:t>
            </a:r>
            <a:r>
              <a:rPr lang="ru-RU" dirty="0">
                <a:latin typeface="Constantia" panose="02030602050306030303" pitchFamily="18" charset="0"/>
              </a:rPr>
              <a:t>Именно этот день в 1612 году стал решающим в освобождении Москвы от польско-литовских интервентов. Ведущую роль в Нижегородском ополчении, которое освободило Москву, играли Кузьма Минин и князь Дмитрий Михайлович Пожарский.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97" y="148281"/>
            <a:ext cx="4992130" cy="29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65838"/>
            <a:ext cx="9061622" cy="23957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К осени 1611 года значительная часть России на западе и северо-западе была в руках иноземцев. В </a:t>
            </a:r>
            <a:r>
              <a:rPr lang="ru-RU" sz="1800" dirty="0" err="1">
                <a:latin typeface="Constantia" panose="02030602050306030303" pitchFamily="18" charset="0"/>
              </a:rPr>
              <a:t>полусожженной</a:t>
            </a:r>
            <a:r>
              <a:rPr lang="ru-RU" sz="1800" dirty="0">
                <a:latin typeface="Constantia" panose="02030602050306030303" pitchFamily="18" charset="0"/>
              </a:rPr>
              <a:t> и разграбленной столице стоял вражеский гарнизон. Везде царили разбойничьи шайки. Страна пришла в полный упадок. Она не имела ни центрального правительства, ни армии, ни материальных средств. Ей угрожала </a:t>
            </a:r>
            <a:r>
              <a:rPr lang="ru-RU" sz="1800" dirty="0" smtClean="0">
                <a:latin typeface="Constantia" panose="02030602050306030303" pitchFamily="18" charset="0"/>
              </a:rPr>
              <a:t>потеря </a:t>
            </a:r>
            <a:r>
              <a:rPr lang="ru-RU" sz="1800" dirty="0">
                <a:latin typeface="Constantia" panose="02030602050306030303" pitchFamily="18" charset="0"/>
              </a:rPr>
              <a:t>государственной независимости. В этот тяжелой для страны момент огромную роль сыграло русское духовенство. Под руководством игумена Троице-Сергиева монастыря архимандрита Дионисия, впоследствии канонизированного Русской Православной Церковью, монахи стали призывать русский народ к ополчению для того, чтобы изгнать врагов земли русской, прежде всего шляхтичей. Аналогичные воззвания и грамоты рассылал и патриарх </a:t>
            </a:r>
            <a:r>
              <a:rPr lang="ru-RU" sz="1800" dirty="0" err="1">
                <a:latin typeface="Constantia" panose="02030602050306030303" pitchFamily="18" charset="0"/>
              </a:rPr>
              <a:t>Гермоген</a:t>
            </a:r>
            <a:r>
              <a:rPr lang="ru-RU" sz="1800" dirty="0">
                <a:latin typeface="Constantia" panose="02030602050306030303" pitchFamily="18" charset="0"/>
              </a:rPr>
              <a:t>, множество других священников ходило по городам и деревням, призывая народ к освобождению страны. </a:t>
            </a:r>
          </a:p>
          <a:p>
            <a:pPr marL="0" indent="0" algn="just">
              <a:buNone/>
            </a:pPr>
            <a:endParaRPr lang="ru-RU" sz="2000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303" y="230658"/>
            <a:ext cx="3921211" cy="32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66318"/>
            <a:ext cx="91440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Одна из грамот патриарха </a:t>
            </a:r>
            <a:r>
              <a:rPr lang="ru-RU" sz="1800" dirty="0" err="1">
                <a:latin typeface="Constantia" panose="02030602050306030303" pitchFamily="18" charset="0"/>
              </a:rPr>
              <a:t>Гермогена</a:t>
            </a:r>
            <a:r>
              <a:rPr lang="ru-RU" sz="1800" dirty="0">
                <a:latin typeface="Constantia" panose="02030602050306030303" pitchFamily="18" charset="0"/>
              </a:rPr>
              <a:t> попала в Нижний Новгород, в руки земского старосты </a:t>
            </a:r>
            <a:r>
              <a:rPr lang="ru-RU" sz="1800" dirty="0" err="1">
                <a:latin typeface="Constantia" panose="02030602050306030303" pitchFamily="18" charset="0"/>
              </a:rPr>
              <a:t>Козьмы</a:t>
            </a:r>
            <a:r>
              <a:rPr lang="ru-RU" sz="1800" dirty="0">
                <a:latin typeface="Constantia" panose="02030602050306030303" pitchFamily="18" charset="0"/>
              </a:rPr>
              <a:t> Минина (Сухорука). Был он простым мясником, происхождения невысокого, но человеком был набожным, умным и энергичным. А главное – был большим патриотом. </a:t>
            </a:r>
            <a:r>
              <a:rPr lang="ru-RU" sz="1800" dirty="0" smtClean="0">
                <a:latin typeface="Constantia" panose="02030602050306030303" pitchFamily="18" charset="0"/>
              </a:rPr>
              <a:t>В Нижнем </a:t>
            </a:r>
            <a:r>
              <a:rPr lang="ru-RU" sz="1800" dirty="0">
                <a:latin typeface="Constantia" panose="02030602050306030303" pitchFamily="18" charset="0"/>
              </a:rPr>
              <a:t>Новгороде по почину земского старосты Кузьмы Минина начали формироваться отряды народного ополчения для борьбы с врагами. Их ядро составили нижегородские посадские и служилые люди. Нужно было избрать военного предводителя будущей народной рати. Выбор пал на одного из лучших военачальников того времени, известного своей храбростью и честностью, – князя Дмитрия Михайловича Пожарского. Всеми же хозяйственными делами и организацией ополчения ведал Кузьма Минин.</a:t>
            </a:r>
          </a:p>
          <a:p>
            <a:endParaRPr lang="ru-RU" sz="1800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57" y="369558"/>
            <a:ext cx="5156886" cy="33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2" y="4601777"/>
            <a:ext cx="899571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Нижегородское войско быстро превратилось в общерусское. Оно ставило своей целью освобождение Москвы и изгнание из страны </a:t>
            </a:r>
            <a:r>
              <a:rPr lang="ru-RU" sz="1800" dirty="0" smtClean="0">
                <a:latin typeface="Constantia" panose="02030602050306030303" pitchFamily="18" charset="0"/>
              </a:rPr>
              <a:t>интервентов. Весной </a:t>
            </a:r>
            <a:r>
              <a:rPr lang="ru-RU" sz="1800" dirty="0">
                <a:latin typeface="Constantia" panose="02030602050306030303" pitchFamily="18" charset="0"/>
              </a:rPr>
              <a:t>1612 года ополчение двинулось на Ярославль, в котором пробыло около четырех месяцев, продолжая подготовку к походу на Москву. За это время оно значительно возросло и окрепло. В июле 1612 года дружина Минина и Пожарского выступила на </a:t>
            </a:r>
            <a:r>
              <a:rPr lang="ru-RU" sz="1800" dirty="0" smtClean="0">
                <a:latin typeface="Constantia" panose="02030602050306030303" pitchFamily="18" charset="0"/>
              </a:rPr>
              <a:t>Москву. 24 </a:t>
            </a:r>
            <a:r>
              <a:rPr lang="ru-RU" sz="1800" dirty="0">
                <a:latin typeface="Constantia" panose="02030602050306030303" pitchFamily="18" charset="0"/>
              </a:rPr>
              <a:t>августа в самой столице произошла упорная и кровопролитная битва. Русские разгромили армию гетмана Ходкевича, который шел на помощь польскому гарнизону, занимавшему Кремль.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80" y="189470"/>
            <a:ext cx="6392562" cy="42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79" y="4127157"/>
            <a:ext cx="8894290" cy="30465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22 октября (1 ноября) 1612 года бойцы народного ополчения под предводительством Кузьмы Минина и Дмитрия Пожарского штурмом взяли Китай-город, гарнизон Речи </a:t>
            </a:r>
            <a:r>
              <a:rPr lang="ru-RU" sz="1800" dirty="0" err="1">
                <a:latin typeface="Constantia" panose="02030602050306030303" pitchFamily="18" charset="0"/>
              </a:rPr>
              <a:t>Посполитой</a:t>
            </a:r>
            <a:r>
              <a:rPr lang="ru-RU" sz="1800" dirty="0">
                <a:latin typeface="Constantia" panose="02030602050306030303" pitchFamily="18" charset="0"/>
              </a:rPr>
              <a:t> отступил в </a:t>
            </a:r>
            <a:r>
              <a:rPr lang="ru-RU" sz="1800" dirty="0" smtClean="0">
                <a:latin typeface="Constantia" panose="02030602050306030303" pitchFamily="18" charset="0"/>
              </a:rPr>
              <a:t>Кремль. </a:t>
            </a:r>
            <a:r>
              <a:rPr lang="ru-RU" sz="1800" dirty="0">
                <a:latin typeface="Constantia" panose="02030602050306030303" pitchFamily="18" charset="0"/>
              </a:rPr>
              <a:t>Князь Пожарский вступил в Китай-город с Казанской иконой Божией Матери и, согласно гораздо более позднему свидетельству, поклялся построить храм в память этой победы</a:t>
            </a:r>
            <a:r>
              <a:rPr lang="ru-RU" sz="1800" dirty="0" smtClean="0">
                <a:latin typeface="Constantia" panose="02030602050306030303" pitchFamily="18" charset="0"/>
              </a:rPr>
              <a:t>. Командование </a:t>
            </a:r>
            <a:r>
              <a:rPr lang="ru-RU" sz="1800" dirty="0">
                <a:latin typeface="Constantia" panose="02030602050306030303" pitchFamily="18" charset="0"/>
              </a:rPr>
              <a:t>гарнизона интервентов подписало капитуляцию, выпустив тогда же из Кремля московских бояр и других знатных лиц. На следующий день </a:t>
            </a:r>
            <a:r>
              <a:rPr lang="ru-RU" sz="1800" dirty="0" smtClean="0">
                <a:latin typeface="Constantia" panose="02030602050306030303" pitchFamily="18" charset="0"/>
              </a:rPr>
              <a:t>26 </a:t>
            </a:r>
            <a:r>
              <a:rPr lang="ru-RU" sz="1800" dirty="0">
                <a:latin typeface="Constantia" panose="02030602050306030303" pitchFamily="18" charset="0"/>
              </a:rPr>
              <a:t>октября </a:t>
            </a:r>
            <a:r>
              <a:rPr lang="ru-RU" sz="1800" dirty="0" smtClean="0">
                <a:latin typeface="Constantia" panose="02030602050306030303" pitchFamily="18" charset="0"/>
              </a:rPr>
              <a:t>[5 </a:t>
            </a:r>
            <a:r>
              <a:rPr lang="ru-RU" sz="1800" dirty="0">
                <a:latin typeface="Constantia" panose="02030602050306030303" pitchFamily="18" charset="0"/>
              </a:rPr>
              <a:t>ноября] гарнизон сдался. В конце февраля 1613 года Земский собор избрал новым царём Михаила Романова, первого правителя из династии Романовых.</a:t>
            </a:r>
          </a:p>
          <a:p>
            <a:endParaRPr lang="ru-RU" sz="18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6" y="193783"/>
            <a:ext cx="4127956" cy="3575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86" y="193783"/>
            <a:ext cx="3871784" cy="35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6" y="3682929"/>
            <a:ext cx="8980226" cy="5835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onstantia" panose="02030602050306030303" pitchFamily="18" charset="0"/>
              </a:rPr>
              <a:t> </a:t>
            </a:r>
            <a:endParaRPr lang="ru-RU" dirty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ru-RU" dirty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В 1630-е годы на Красной площади появился Казанский собор, который некоторые историки считают </a:t>
            </a:r>
            <a:r>
              <a:rPr lang="ru-RU" sz="1800" dirty="0" err="1">
                <a:latin typeface="Constantia" panose="02030602050306030303" pitchFamily="18" charset="0"/>
              </a:rPr>
              <a:t>обетным</a:t>
            </a:r>
            <a:r>
              <a:rPr lang="ru-RU" sz="1800" dirty="0">
                <a:latin typeface="Constantia" panose="02030602050306030303" pitchFamily="18" charset="0"/>
              </a:rPr>
              <a:t>. В 1649 году царь Алексей Михайлович распорядился отмечать день Казанской иконы Божией Матери не только летом, но и 22 октября (по юлианскому календарю), когда у него родился первенец Дмитрий Алексеевич. «Празднование Казанской иконе Божией Матери (в память избавления Москвы и России от поляков в 1612 году)» сохраняется в православном и народном календаре доныне.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59" y="370704"/>
            <a:ext cx="5115698" cy="410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5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82" y="107094"/>
            <a:ext cx="8929815" cy="3443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Constantia" panose="02030602050306030303" pitchFamily="18" charset="0"/>
              </a:rPr>
              <a:t>Несмотря на то, что </a:t>
            </a:r>
            <a:r>
              <a:rPr lang="ru-RU" sz="1800" dirty="0" smtClean="0">
                <a:latin typeface="Constantia" panose="02030602050306030303" pitchFamily="18" charset="0"/>
              </a:rPr>
              <a:t>Кузьма </a:t>
            </a:r>
            <a:r>
              <a:rPr lang="ru-RU" sz="1800" dirty="0">
                <a:latin typeface="Constantia" panose="02030602050306030303" pitchFamily="18" charset="0"/>
              </a:rPr>
              <a:t>Минин и </a:t>
            </a:r>
            <a:r>
              <a:rPr lang="ru-RU" sz="1800" dirty="0" smtClean="0">
                <a:latin typeface="Constantia" panose="02030602050306030303" pitchFamily="18" charset="0"/>
              </a:rPr>
              <a:t>Дмитрий </a:t>
            </a:r>
            <a:r>
              <a:rPr lang="ru-RU" sz="1800" dirty="0">
                <a:latin typeface="Constantia" panose="02030602050306030303" pitchFamily="18" charset="0"/>
              </a:rPr>
              <a:t>Пожарский действовали вместе лишь несколько лет, их имена неразделимо связаны между собой. Они </a:t>
            </a:r>
            <a:r>
              <a:rPr lang="ru-RU" sz="1800" dirty="0" smtClean="0">
                <a:latin typeface="Constantia" panose="02030602050306030303" pitchFamily="18" charset="0"/>
              </a:rPr>
              <a:t>вошли в историю </a:t>
            </a:r>
            <a:r>
              <a:rPr lang="ru-RU" sz="1800" dirty="0">
                <a:latin typeface="Constantia" panose="02030602050306030303" pitchFamily="18" charset="0"/>
              </a:rPr>
              <a:t>в один из самых трагических периодов </a:t>
            </a:r>
            <a:r>
              <a:rPr lang="ru-RU" sz="1800" dirty="0" smtClean="0">
                <a:latin typeface="Constantia" panose="02030602050306030303" pitchFamily="18" charset="0"/>
              </a:rPr>
              <a:t>для Руси, </a:t>
            </a:r>
            <a:r>
              <a:rPr lang="ru-RU" sz="1800" dirty="0">
                <a:latin typeface="Constantia" panose="02030602050306030303" pitchFamily="18" charset="0"/>
              </a:rPr>
              <a:t>когда вражеские нашествия, междоусобицы, эпидемии, неурожаи разорили русскую землю и превратили ее в легкую добычу для врагов. В течение двух лет Москва была занята иноземными завоевателями. В Западной Европе считали, что Россия никогда не обретет былого могущества. Однако возникшее в глубине страны народное движение спасло русскую государственность. «Смутное время» было преодолено, и подняли народ на борьбу «гражданин Минин и князь Пожарский» , как было написано на поставленном в их честь монументе.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1403" y="6054811"/>
            <a:ext cx="371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Минин (Сухорук) Кузьма Захарович </a:t>
            </a:r>
            <a:r>
              <a:rPr lang="ru-RU" dirty="0" smtClean="0">
                <a:latin typeface="Constantia" panose="02030602050306030303" pitchFamily="18" charset="0"/>
              </a:rPr>
              <a:t>(1570 - 1616</a:t>
            </a:r>
            <a:r>
              <a:rPr lang="ru-RU" dirty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219200" y="6054810"/>
            <a:ext cx="3118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Пожарский Дмитрий Михайлович (1578-1642)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23" y="2831866"/>
            <a:ext cx="4095493" cy="306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3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2037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Times New Roman</vt:lpstr>
      <vt:lpstr>Тема Office</vt:lpstr>
      <vt:lpstr>МБУ «КИЦ «КреДо»  Приобская библиотека семейного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Предлагаем вашему вниманию литературу из фонда библиотеки, посвященную событиям Смутного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список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lid.tretyackova2014n</dc:creator>
  <cp:lastModifiedBy>3</cp:lastModifiedBy>
  <cp:revision>32</cp:revision>
  <dcterms:created xsi:type="dcterms:W3CDTF">2018-10-14T09:16:58Z</dcterms:created>
  <dcterms:modified xsi:type="dcterms:W3CDTF">2020-11-03T09:45:27Z</dcterms:modified>
</cp:coreProperties>
</file>