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71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705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238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478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18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583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076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673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4532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8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6949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128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A23AF6-EB0A-4750-9201-90E221A815F8}" type="datetimeFigureOut">
              <a:rPr lang="ru-RU" smtClean="0"/>
              <a:t>09.04.2019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24788-959F-4A83-86AA-212530BA988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797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822" y="156752"/>
            <a:ext cx="8386355" cy="862557"/>
          </a:xfrm>
        </p:spPr>
        <p:txBody>
          <a:bodyPr>
            <a:normAutofit/>
          </a:bodyPr>
          <a:lstStyle/>
          <a:p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МБУ «Культурно-информационный центр «</a:t>
            </a:r>
            <a:r>
              <a:rPr lang="ru-RU" sz="2800" b="1" dirty="0" err="1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КреДо</a:t>
            </a: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»</a:t>
            </a:r>
            <a:b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b="1" dirty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Monotype Corsiva" panose="03010101010201010101" pitchFamily="66" charset="0"/>
              </a:rPr>
              <a:t>Приобская библиотека семейного чтения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56755" y="687977"/>
            <a:ext cx="8438606" cy="5434149"/>
          </a:xfrm>
        </p:spPr>
        <p:txBody>
          <a:bodyPr>
            <a:noAutofit/>
          </a:bodyPr>
          <a:lstStyle/>
          <a:p>
            <a:pPr>
              <a:lnSpc>
                <a:spcPct val="50000"/>
              </a:lnSpc>
            </a:pPr>
            <a:endParaRPr lang="ru-RU" sz="8000" dirty="0" smtClean="0">
              <a:latin typeface="Monotype Corsiva" panose="03010101010201010101" pitchFamily="66" charset="0"/>
            </a:endParaRPr>
          </a:p>
          <a:p>
            <a:pPr>
              <a:lnSpc>
                <a:spcPct val="50000"/>
              </a:lnSpc>
            </a:pPr>
            <a:r>
              <a:rPr lang="ru-RU" sz="9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«ШЕКСПИР,</a:t>
            </a:r>
          </a:p>
          <a:p>
            <a:r>
              <a:rPr lang="ru-RU" sz="9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 или </a:t>
            </a:r>
          </a:p>
          <a:p>
            <a:r>
              <a:rPr lang="ru-RU" sz="9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Истина </a:t>
            </a:r>
          </a:p>
          <a:p>
            <a:r>
              <a:rPr lang="ru-RU" sz="9600" b="1" dirty="0" smtClean="0">
                <a:ln w="9525">
                  <a:solidFill>
                    <a:srgbClr val="00206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Monotype Corsiva" panose="03010101010201010101" pitchFamily="66" charset="0"/>
              </a:rPr>
              <a:t>где-то рядом…»</a:t>
            </a:r>
            <a:endParaRPr lang="ru-RU" sz="9600" b="1" dirty="0">
              <a:ln w="9525">
                <a:solidFill>
                  <a:srgbClr val="002060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1" b="98747" l="0" r="97941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74080" y="1955482"/>
            <a:ext cx="3309257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47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211" y="644435"/>
            <a:ext cx="8830491" cy="525126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5400" b="1" dirty="0" smtClean="0">
                <a:latin typeface="Monotype Corsiva" panose="03010101010201010101" pitchFamily="66" charset="0"/>
              </a:rPr>
              <a:t>Мультимедийная выставка, посвященная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5400" b="1" dirty="0" smtClean="0">
                <a:latin typeface="Monotype Corsiva" panose="03010101010201010101" pitchFamily="66" charset="0"/>
              </a:rPr>
              <a:t>455-летию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5400" b="1" dirty="0" smtClean="0">
                <a:latin typeface="Monotype Corsiva" panose="03010101010201010101" pitchFamily="66" charset="0"/>
              </a:rPr>
              <a:t>со дня рождения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5400" b="1" dirty="0" smtClean="0">
                <a:latin typeface="Monotype Corsiva" panose="03010101010201010101" pitchFamily="66" charset="0"/>
              </a:rPr>
              <a:t>английского поэта и драматурга </a:t>
            </a:r>
            <a:r>
              <a:rPr lang="ru-RU" sz="8800" b="1" dirty="0" smtClean="0">
                <a:latin typeface="Monotype Corsiva" panose="03010101010201010101" pitchFamily="66" charset="0"/>
              </a:rPr>
              <a:t>Уильяма </a:t>
            </a:r>
            <a:r>
              <a:rPr lang="ru-RU" sz="8800" b="1" dirty="0" smtClean="0">
                <a:latin typeface="Monotype Corsiva" panose="03010101010201010101" pitchFamily="66" charset="0"/>
              </a:rPr>
              <a:t>Шекспира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5400" b="1" dirty="0" smtClean="0">
                <a:latin typeface="Monotype Corsiva" panose="03010101010201010101" pitchFamily="66" charset="0"/>
              </a:rPr>
              <a:t>(1564-1616)</a:t>
            </a:r>
            <a:endParaRPr lang="ru-RU" sz="5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15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9268" y="687977"/>
            <a:ext cx="7811589" cy="56631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b="1" dirty="0" smtClean="0">
                <a:latin typeface="Monotype Corsiva" panose="03010101010201010101" pitchFamily="66" charset="0"/>
              </a:rPr>
              <a:t>Немногие достоверные сведения о жизни Шекспира так густо окружены легендами, что всякий, кто захочет узнать его настоящую биографию, вынужден блуждать среди документов, вымыслов и предположений. Перед ним сразу встают загадки, противоречия, теории о людях, которые могли бы написать пьесы Шекспира вместо него, и просто неизвестность…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2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8982" y="615134"/>
            <a:ext cx="78867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     Уильям </a:t>
            </a:r>
            <a:r>
              <a:rPr lang="ru-RU" b="1" dirty="0" smtClean="0">
                <a:latin typeface="Monotype Corsiva" panose="03010101010201010101" pitchFamily="66" charset="0"/>
              </a:rPr>
              <a:t>Шекспир был сыном Джона Шекспира, </a:t>
            </a:r>
            <a:r>
              <a:rPr lang="ru-RU" b="1" dirty="0" smtClean="0">
                <a:latin typeface="Monotype Corsiva" panose="03010101010201010101" pitchFamily="66" charset="0"/>
              </a:rPr>
              <a:t>перчаточника, </a:t>
            </a:r>
            <a:r>
              <a:rPr lang="ru-RU" b="1" dirty="0" smtClean="0">
                <a:latin typeface="Monotype Corsiva" panose="03010101010201010101" pitchFamily="66" charset="0"/>
              </a:rPr>
              <a:t>и его жены Мэри </a:t>
            </a:r>
            <a:r>
              <a:rPr lang="ru-RU" b="1" dirty="0" err="1" smtClean="0">
                <a:latin typeface="Monotype Corsiva" panose="03010101010201010101" pitchFamily="66" charset="0"/>
              </a:rPr>
              <a:t>Арден</a:t>
            </a:r>
            <a:r>
              <a:rPr lang="ru-RU" b="1" dirty="0" smtClean="0">
                <a:latin typeface="Monotype Corsiva" panose="03010101010201010101" pitchFamily="66" charset="0"/>
              </a:rPr>
              <a:t>. Об этом свидетельствует запись о крещении в церкви Святой Троицы города </a:t>
            </a:r>
            <a:r>
              <a:rPr lang="ru-RU" b="1" dirty="0" err="1" smtClean="0">
                <a:latin typeface="Monotype Corsiva" panose="03010101010201010101" pitchFamily="66" charset="0"/>
              </a:rPr>
              <a:t>Стратфорд</a:t>
            </a:r>
            <a:r>
              <a:rPr lang="ru-RU" b="1" dirty="0" smtClean="0">
                <a:latin typeface="Monotype Corsiva" panose="03010101010201010101" pitchFamily="66" charset="0"/>
              </a:rPr>
              <a:t>-на-</a:t>
            </a:r>
            <a:r>
              <a:rPr lang="ru-RU" b="1" dirty="0" err="1" smtClean="0">
                <a:latin typeface="Monotype Corsiva" panose="03010101010201010101" pitchFamily="66" charset="0"/>
              </a:rPr>
              <a:t>Эйвоне</a:t>
            </a:r>
            <a:r>
              <a:rPr lang="ru-RU" b="1" dirty="0" smtClean="0">
                <a:latin typeface="Monotype Corsiva" panose="03010101010201010101" pitchFamily="66" charset="0"/>
              </a:rPr>
              <a:t> от 26 апреля 1564 года. Крестили в те времена обычно на третий день после рождения, </a:t>
            </a:r>
            <a:r>
              <a:rPr lang="ru-RU" b="1" dirty="0" smtClean="0">
                <a:latin typeface="Monotype Corsiva" panose="03010101010201010101" pitchFamily="66" charset="0"/>
              </a:rPr>
              <a:t>следовательно, </a:t>
            </a:r>
            <a:r>
              <a:rPr lang="ru-RU" b="1" dirty="0" smtClean="0">
                <a:latin typeface="Monotype Corsiva" panose="03010101010201010101" pitchFamily="66" charset="0"/>
              </a:rPr>
              <a:t>дата рождения будущего драматурга 23 апреля 1564 года</a:t>
            </a:r>
            <a:r>
              <a:rPr lang="ru-RU" b="1" dirty="0" smtClean="0">
                <a:latin typeface="Monotype Corsiva" panose="03010101010201010101" pitchFamily="66" charset="0"/>
              </a:rPr>
              <a:t>.</a:t>
            </a:r>
          </a:p>
          <a:p>
            <a:pPr marL="0" indent="0" algn="just">
              <a:buNone/>
            </a:pP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58982" y="3291840"/>
            <a:ext cx="7966710" cy="2865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     Есть все основания предполагать, что Уильям учился в Новой королевской школе </a:t>
            </a:r>
            <a:r>
              <a:rPr lang="ru-RU" b="1" dirty="0" err="1" smtClean="0">
                <a:latin typeface="Monotype Corsiva" panose="03010101010201010101" pitchFamily="66" charset="0"/>
              </a:rPr>
              <a:t>Стратфорда</a:t>
            </a:r>
            <a:r>
              <a:rPr lang="ru-RU" b="1" dirty="0" smtClean="0">
                <a:latin typeface="Monotype Corsiva" panose="03010101010201010101" pitchFamily="66" charset="0"/>
              </a:rPr>
              <a:t>, которая считалась тогда одной из лучших в Англии. Школа была грамматической и давала, кроме умения читать, писать и считать, еще и знания латыни, греческого, знакомство с древнеримскими авторами и основами стихосложения.</a:t>
            </a:r>
            <a:endParaRPr lang="ru-RU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62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4776" y="1137647"/>
            <a:ext cx="8175715" cy="4993187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     В </a:t>
            </a:r>
            <a:r>
              <a:rPr lang="ru-RU" b="1" dirty="0" smtClean="0">
                <a:latin typeface="Monotype Corsiva" panose="03010101010201010101" pitchFamily="66" charset="0"/>
              </a:rPr>
              <a:t>1582 году восемнадцатилетний Уильям Шекспир женится на Энн </a:t>
            </a:r>
            <a:r>
              <a:rPr lang="ru-RU" b="1" dirty="0" err="1" smtClean="0">
                <a:latin typeface="Monotype Corsiva" panose="03010101010201010101" pitchFamily="66" charset="0"/>
              </a:rPr>
              <a:t>Хетеуэй</a:t>
            </a:r>
            <a:r>
              <a:rPr lang="ru-RU" b="1" dirty="0" smtClean="0">
                <a:latin typeface="Monotype Corsiva" panose="03010101010201010101" pitchFamily="66" charset="0"/>
              </a:rPr>
              <a:t>. У них рождается дочь, а через два года близнецы – мальчик и девочка.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78972" y="2595155"/>
            <a:ext cx="8203474" cy="4365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     Никто не знает, как случилось, что молодой Шекспир оставил семью, отца, дела которого шли неважно, и очутился в Лондоне. Скорее всего, он отправился туда вслед за одной из актерских трупп, что в конце 1580-х гг. так часто посещали </a:t>
            </a:r>
            <a:r>
              <a:rPr lang="ru-RU" b="1" dirty="0" err="1" smtClean="0">
                <a:latin typeface="Monotype Corsiva" panose="03010101010201010101" pitchFamily="66" charset="0"/>
              </a:rPr>
              <a:t>Стратфорд</a:t>
            </a:r>
            <a:r>
              <a:rPr lang="ru-RU" b="1" dirty="0" smtClean="0">
                <a:latin typeface="Monotype Corsiva" panose="03010101010201010101" pitchFamily="66" charset="0"/>
              </a:rPr>
              <a:t>, поражая воображение зрителей звуками барабанов и труб, яркими атласными костюмами и нездешними страстями воображаемых героев.</a:t>
            </a:r>
            <a:endParaRPr lang="ru-RU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76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056" y="383177"/>
            <a:ext cx="7968343" cy="608729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О первых шагах Шекспира на театральном поприще в точности ничего не известно. Рассказывали, что сначала он следил за выходами актеров в одной из постоянных лондонских трупп, потом стал играть маленькие роли и, наконец, хорошо изучив театр, начал писать пьесы.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977" y="2466703"/>
            <a:ext cx="6286500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4147" y="1024436"/>
            <a:ext cx="7992836" cy="4879975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«Генрих </a:t>
            </a:r>
            <a:r>
              <a:rPr lang="en-US" b="1" dirty="0" smtClean="0">
                <a:latin typeface="Monotype Corsiva" panose="03010101010201010101" pitchFamily="66" charset="0"/>
              </a:rPr>
              <a:t>IV</a:t>
            </a:r>
            <a:r>
              <a:rPr lang="ru-RU" b="1" dirty="0" smtClean="0">
                <a:latin typeface="Monotype Corsiva" panose="03010101010201010101" pitchFamily="66" charset="0"/>
              </a:rPr>
              <a:t>» – драматическая трилогия о Столетней войне и Войне Роз – впервые была представлена в театре </a:t>
            </a:r>
            <a:r>
              <a:rPr lang="ru-RU" b="1" dirty="0" smtClean="0">
                <a:latin typeface="Monotype Corsiva" panose="03010101010201010101" pitchFamily="66" charset="0"/>
              </a:rPr>
              <a:t>«Роза» </a:t>
            </a:r>
            <a:r>
              <a:rPr lang="ru-RU" b="1" dirty="0" smtClean="0">
                <a:latin typeface="Monotype Corsiva" panose="03010101010201010101" pitchFamily="66" charset="0"/>
              </a:rPr>
              <a:t>в 1592 году и имела большой успех. Зрителей поразили размах и стремительность действия, длящегося много часов. За звоном мечей, громом выстрелов и зычными голосами бойцов не разобрать было, кто из королей и герцогов прав, а кто преступен. Казалось, что и сам автор на стороне того, кто лучше сражается и красноречивей говорит…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Но «Ричард </a:t>
            </a:r>
            <a:r>
              <a:rPr lang="en-US" b="1" dirty="0" smtClean="0">
                <a:latin typeface="Monotype Corsiva" panose="03010101010201010101" pitchFamily="66" charset="0"/>
              </a:rPr>
              <a:t>III</a:t>
            </a:r>
            <a:r>
              <a:rPr lang="ru-RU" b="1" dirty="0" smtClean="0">
                <a:latin typeface="Monotype Corsiva" panose="03010101010201010101" pitchFamily="66" charset="0"/>
              </a:rPr>
              <a:t>», последовавший вскоре за первой пьесой, показал, как глубоко задумывался автор над природой власти и над пределами, которые дозволено человеку перейти в борьбе за нее.</a:t>
            </a:r>
            <a:endParaRPr lang="ru-RU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8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633" y="284208"/>
            <a:ext cx="849085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 В период с 1590 по 1600 годы Шекспиром были написаны: «Комедия ошибок», «Укрощение строптивой», «Два воронца», «Бесплодные усилия любви», «Сон в летнюю ночь», «</a:t>
            </a:r>
            <a:r>
              <a:rPr lang="ru-RU" b="1" dirty="0" err="1" smtClean="0">
                <a:latin typeface="Monotype Corsiva" panose="03010101010201010101" pitchFamily="66" charset="0"/>
              </a:rPr>
              <a:t>Веницианский</a:t>
            </a:r>
            <a:r>
              <a:rPr lang="ru-RU" b="1" dirty="0" smtClean="0">
                <a:latin typeface="Monotype Corsiva" panose="03010101010201010101" pitchFamily="66" charset="0"/>
              </a:rPr>
              <a:t> купец», «</a:t>
            </a:r>
            <a:r>
              <a:rPr lang="ru-RU" b="1" dirty="0" err="1" smtClean="0">
                <a:latin typeface="Monotype Corsiva" panose="03010101010201010101" pitchFamily="66" charset="0"/>
              </a:rPr>
              <a:t>Виндзорские</a:t>
            </a:r>
            <a:r>
              <a:rPr lang="ru-RU" b="1" dirty="0" smtClean="0">
                <a:latin typeface="Monotype Corsiva" panose="03010101010201010101" pitchFamily="66" charset="0"/>
              </a:rPr>
              <a:t> насмешницы», «Много шума из ничего», «Как вам это нравится», «Двенадцатая ночь, или Что угодно». Вершиной этого периода творчества является трагедия «Ромео и Джульетта» (1595)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362" y="3077821"/>
            <a:ext cx="5529398" cy="368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1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15" y="4284618"/>
            <a:ext cx="8804366" cy="4156575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Театр </a:t>
            </a:r>
            <a:r>
              <a:rPr lang="ru-RU" b="1" dirty="0" smtClean="0">
                <a:latin typeface="Monotype Corsiva" panose="03010101010201010101" pitchFamily="66" charset="0"/>
              </a:rPr>
              <a:t>вмещал 2500 человек. В партере зрители стояли – там были самые дешевые места. Те, кто  побогаче, сидел на галереях, опоясывавших внутренние стены. А самые знатные и пышно одетые театралы сидели прямо на сцене. </a:t>
            </a:r>
            <a:r>
              <a:rPr lang="ru-RU" b="1" dirty="0" smtClean="0">
                <a:latin typeface="Monotype Corsiva" panose="03010101010201010101" pitchFamily="66" charset="0"/>
              </a:rPr>
              <a:t>Сцена, </a:t>
            </a:r>
            <a:r>
              <a:rPr lang="ru-RU" b="1" dirty="0">
                <a:latin typeface="Monotype Corsiva" panose="03010101010201010101" pitchFamily="66" charset="0"/>
              </a:rPr>
              <a:t>с</a:t>
            </a:r>
            <a:r>
              <a:rPr lang="ru-RU" b="1" dirty="0" smtClean="0">
                <a:latin typeface="Monotype Corsiva" panose="03010101010201010101" pitchFamily="66" charset="0"/>
              </a:rPr>
              <a:t> </a:t>
            </a:r>
            <a:r>
              <a:rPr lang="ru-RU" b="1" dirty="0" smtClean="0">
                <a:latin typeface="Monotype Corsiva" panose="03010101010201010101" pitchFamily="66" charset="0"/>
              </a:rPr>
              <a:t>трех сторон окруженная зрителями, далеко выдавалась в </a:t>
            </a:r>
            <a:r>
              <a:rPr lang="ru-RU" b="1" dirty="0" smtClean="0">
                <a:latin typeface="Monotype Corsiva" panose="03010101010201010101" pitchFamily="66" charset="0"/>
              </a:rPr>
              <a:t>зал.</a:t>
            </a:r>
            <a:endParaRPr lang="ru-RU" b="1" dirty="0" smtClean="0">
              <a:latin typeface="Monotype Corsiva" panose="03010101010201010101" pitchFamily="66" charset="0"/>
            </a:endParaRPr>
          </a:p>
          <a:p>
            <a:pPr marL="0" indent="0" algn="just">
              <a:buNone/>
            </a:pP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6708" y="386034"/>
            <a:ext cx="6087292" cy="375285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534080"/>
            <a:ext cx="442286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latin typeface="Monotype Corsiva" panose="03010101010201010101" pitchFamily="66" charset="0"/>
              </a:rPr>
              <a:t>В 1599 году на южном берегу Темзы шекспировская труппа выстроила новый </a:t>
            </a:r>
            <a:endParaRPr lang="ru-RU" sz="2800" b="1" dirty="0" smtClean="0">
              <a:latin typeface="Monotype Corsiva" panose="03010101010201010101" pitchFamily="66" charset="0"/>
            </a:endParaRPr>
          </a:p>
          <a:p>
            <a:pPr algn="just"/>
            <a:r>
              <a:rPr lang="ru-RU" sz="2800" b="1" dirty="0" smtClean="0">
                <a:latin typeface="Monotype Corsiva" panose="03010101010201010101" pitchFamily="66" charset="0"/>
              </a:rPr>
              <a:t>театр </a:t>
            </a:r>
            <a:r>
              <a:rPr lang="ru-RU" sz="2800" b="1" dirty="0">
                <a:latin typeface="Monotype Corsiva" panose="03010101010201010101" pitchFamily="66" charset="0"/>
              </a:rPr>
              <a:t>«Глобус», </a:t>
            </a:r>
            <a:endParaRPr lang="ru-RU" sz="2800" b="1" dirty="0" smtClean="0">
              <a:latin typeface="Monotype Corsiva" panose="03010101010201010101" pitchFamily="66" charset="0"/>
            </a:endParaRPr>
          </a:p>
          <a:p>
            <a:pPr algn="just"/>
            <a:r>
              <a:rPr lang="ru-RU" sz="2800" b="1" dirty="0" smtClean="0">
                <a:latin typeface="Monotype Corsiva" panose="03010101010201010101" pitchFamily="66" charset="0"/>
              </a:rPr>
              <a:t>и </a:t>
            </a:r>
            <a:r>
              <a:rPr lang="ru-RU" sz="2800" b="1" dirty="0">
                <a:latin typeface="Monotype Corsiva" panose="03010101010201010101" pitchFamily="66" charset="0"/>
              </a:rPr>
              <a:t>Шекспир </a:t>
            </a:r>
            <a:endParaRPr lang="ru-RU" sz="2800" b="1" dirty="0" smtClean="0">
              <a:latin typeface="Monotype Corsiva" panose="03010101010201010101" pitchFamily="66" charset="0"/>
            </a:endParaRPr>
          </a:p>
          <a:p>
            <a:pPr algn="just"/>
            <a:r>
              <a:rPr lang="ru-RU" sz="2800" b="1" dirty="0" smtClean="0">
                <a:latin typeface="Monotype Corsiva" panose="03010101010201010101" pitchFamily="66" charset="0"/>
              </a:rPr>
              <a:t>стал </a:t>
            </a:r>
            <a:r>
              <a:rPr lang="ru-RU" sz="2800" b="1" dirty="0">
                <a:latin typeface="Monotype Corsiva" panose="03010101010201010101" pitchFamily="66" charset="0"/>
              </a:rPr>
              <a:t>его совладельцем. </a:t>
            </a:r>
          </a:p>
        </p:txBody>
      </p:sp>
    </p:spTree>
    <p:extLst>
      <p:ext uri="{BB962C8B-B14F-4D97-AF65-F5344CB8AC3E}">
        <p14:creationId xmlns:p14="http://schemas.microsoft.com/office/powerpoint/2010/main" val="331220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3835" y="4467497"/>
            <a:ext cx="8708572" cy="4600712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Жизнь шла своим чередом. Рано утром – репетиции, днем – спектакли, где Шекспир играл роль Призрака в </a:t>
            </a:r>
            <a:r>
              <a:rPr lang="ru-RU" b="1" dirty="0" smtClean="0">
                <a:latin typeface="Monotype Corsiva" panose="03010101010201010101" pitchFamily="66" charset="0"/>
              </a:rPr>
              <a:t>«</a:t>
            </a:r>
            <a:r>
              <a:rPr lang="ru-RU" b="1" dirty="0" smtClean="0">
                <a:latin typeface="Monotype Corsiva" panose="03010101010201010101" pitchFamily="66" charset="0"/>
              </a:rPr>
              <a:t>Гамлете</a:t>
            </a:r>
            <a:r>
              <a:rPr lang="ru-RU" b="1" dirty="0" smtClean="0">
                <a:latin typeface="Monotype Corsiva" panose="03010101010201010101" pitchFamily="66" charset="0"/>
              </a:rPr>
              <a:t>» или не очень значительных королей; вечером и ночью – чтение, разучивание ролей, сочинение новых пьес. Раз в год поездка в </a:t>
            </a:r>
            <a:r>
              <a:rPr lang="ru-RU" b="1" dirty="0" err="1" smtClean="0">
                <a:latin typeface="Monotype Corsiva" panose="03010101010201010101" pitchFamily="66" charset="0"/>
              </a:rPr>
              <a:t>Стратфорд</a:t>
            </a:r>
            <a:r>
              <a:rPr lang="ru-RU" b="1" dirty="0" smtClean="0">
                <a:latin typeface="Monotype Corsiva" panose="03010101010201010101" pitchFamily="66" charset="0"/>
              </a:rPr>
              <a:t>, чтобы побыть с семьей.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871" y="140698"/>
            <a:ext cx="62865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98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046" y="615134"/>
            <a:ext cx="4988074" cy="6569438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В театре «Глобус» («Земной шар»), девиз которого – «Весь мир лицедействует», за шесть лет (1601 -1606) было поставлено восемь новых пьес Шекспира: «Гамлет», «Двенадцатая ночь», «Троил и Крессида», «Отелло», «Король Лир», «Макбет», «Конец – делу венец» и «Мера за меру».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За это время случился мятеж и казнь графа Эссекса; смерть королевы Елизаветы и смена династии; чума, Пороховой заговор Гая Фокса.</a:t>
            </a:r>
          </a:p>
          <a:p>
            <a:pPr marL="0" indent="0" algn="just">
              <a:buNone/>
            </a:pP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8852" y="528048"/>
            <a:ext cx="3803228" cy="25412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852" y="3648891"/>
            <a:ext cx="3803228" cy="250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2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231" y="1111522"/>
            <a:ext cx="803637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Новый король, Джеймс </a:t>
            </a:r>
            <a:r>
              <a:rPr lang="en-US" b="1" dirty="0" smtClean="0">
                <a:latin typeface="Monotype Corsiva" panose="03010101010201010101" pitchFamily="66" charset="0"/>
              </a:rPr>
              <a:t>I</a:t>
            </a:r>
            <a:r>
              <a:rPr lang="ru-RU" b="1" dirty="0" smtClean="0">
                <a:latin typeface="Monotype Corsiva" panose="03010101010201010101" pitchFamily="66" charset="0"/>
              </a:rPr>
              <a:t>, сын казненной Марии Стюарт, принял под свое покровительство актеров шекспировской труппы, которые отныне именовались «слугами его величества короля». Они сыграли при дворе все пьесы Шекспира, в том числе и его последнюю пьесу </a:t>
            </a:r>
            <a:r>
              <a:rPr lang="ru-RU" b="1" dirty="0" smtClean="0">
                <a:latin typeface="Monotype Corsiva" panose="03010101010201010101" pitchFamily="66" charset="0"/>
              </a:rPr>
              <a:t>«Буря» </a:t>
            </a:r>
            <a:r>
              <a:rPr lang="ru-RU" b="1" dirty="0" smtClean="0">
                <a:latin typeface="Monotype Corsiva" panose="03010101010201010101" pitchFamily="66" charset="0"/>
              </a:rPr>
              <a:t>в 1611 году. В 1613 году театр «Глобус» сгорел, и вместе с ним сгорели все принадлежавшие театру рукописи Шекспира. Он покидает Лондон и окончательно перебирается в </a:t>
            </a:r>
            <a:r>
              <a:rPr lang="ru-RU" b="1" dirty="0" err="1" smtClean="0">
                <a:latin typeface="Monotype Corsiva" panose="03010101010201010101" pitchFamily="66" charset="0"/>
              </a:rPr>
              <a:t>Стратфорд</a:t>
            </a:r>
            <a:r>
              <a:rPr lang="ru-RU" b="1" dirty="0" smtClean="0">
                <a:latin typeface="Monotype Corsiva" panose="03010101010201010101" pitchFamily="66" charset="0"/>
              </a:rPr>
              <a:t>, чтобы провести там последние три года жизни. Хотя «Глобус» через год был отстроен заново, Шекспир туда уже не вернулся.</a:t>
            </a:r>
            <a:endParaRPr lang="ru-RU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69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1" y="4554583"/>
            <a:ext cx="8891452" cy="472875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25 марта 1616 года, уже тяжелобольной, он пишет свое завещание – единственный дошедший до нас рукописный текст. А 25 апреля его прах будет погребен в алтаре церкви Святой Троицы, там же, где был крещен когда-то маленький Уильям Шекспир.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720" y="62265"/>
            <a:ext cx="5424896" cy="433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3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60" y="679270"/>
            <a:ext cx="8464731" cy="598278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В 1623 году, спустя семь лет после смерти друга, актеры театра </a:t>
            </a:r>
            <a:r>
              <a:rPr lang="ru-RU" b="1" dirty="0" smtClean="0">
                <a:latin typeface="Monotype Corsiva" panose="03010101010201010101" pitchFamily="66" charset="0"/>
              </a:rPr>
              <a:t>«Глобус</a:t>
            </a:r>
            <a:r>
              <a:rPr lang="ru-RU" b="1" dirty="0" smtClean="0">
                <a:latin typeface="Monotype Corsiva" panose="03010101010201010101" pitchFamily="66" charset="0"/>
              </a:rPr>
              <a:t>» собрали, по возможности исправили тексты пьес Шекспира, «которые ранее были исковерканы в различных краденых и незаконно добытых» изданиях, и представили их читателям. В так называемом Первом Фолио было тридцать шесть пьес, написанных Шекспиром за двадцать лет. В начале книги издатели поместили стихотворение Бена Джонса, в котором он сказал, что Шекспир «принадлежит не одной эпохе, но всем временам».</a:t>
            </a:r>
          </a:p>
          <a:p>
            <a:pPr marL="0" indent="0" algn="just">
              <a:buNone/>
            </a:pPr>
            <a:r>
              <a:rPr lang="ru-RU" b="1" dirty="0" smtClean="0">
                <a:latin typeface="Monotype Corsiva" panose="03010101010201010101" pitchFamily="66" charset="0"/>
              </a:rPr>
              <a:t>В конце 1990-х годов </a:t>
            </a:r>
            <a:r>
              <a:rPr lang="en-US" b="1" dirty="0" smtClean="0">
                <a:latin typeface="Monotype Corsiva" panose="03010101010201010101" pitchFamily="66" charset="0"/>
              </a:rPr>
              <a:t>XX </a:t>
            </a:r>
            <a:r>
              <a:rPr lang="ru-RU" b="1" dirty="0" smtClean="0">
                <a:latin typeface="Monotype Corsiva" panose="03010101010201010101" pitchFamily="66" charset="0"/>
              </a:rPr>
              <a:t>века в Лондоне был восстановлен театр «Глобус». В нем идут спектакли, как шли они четыреста лет тому назад.</a:t>
            </a:r>
            <a:endParaRPr lang="ru-RU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81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50" y="295458"/>
            <a:ext cx="8229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Monotype Corsiva" panose="03010101010201010101" pitchFamily="66" charset="0"/>
              </a:rPr>
              <a:t>Произведения Уильяма Шекспира, </a:t>
            </a:r>
            <a:br>
              <a:rPr lang="ru-RU" b="1" dirty="0" smtClean="0">
                <a:latin typeface="Monotype Corsiva" panose="03010101010201010101" pitchFamily="66" charset="0"/>
              </a:rPr>
            </a:br>
            <a:r>
              <a:rPr lang="ru-RU" b="1" dirty="0" smtClean="0">
                <a:latin typeface="Monotype Corsiva" panose="03010101010201010101" pitchFamily="66" charset="0"/>
              </a:rPr>
              <a:t>имеющиеся в фонде </a:t>
            </a:r>
            <a:br>
              <a:rPr lang="ru-RU" b="1" dirty="0" smtClean="0">
                <a:latin typeface="Monotype Corsiva" panose="03010101010201010101" pitchFamily="66" charset="0"/>
              </a:rPr>
            </a:br>
            <a:r>
              <a:rPr lang="ru-RU" b="1" dirty="0" smtClean="0">
                <a:latin typeface="Monotype Corsiva" panose="03010101010201010101" pitchFamily="66" charset="0"/>
              </a:rPr>
              <a:t>Приобской библиотеки семейного чтения</a:t>
            </a:r>
            <a:endParaRPr lang="ru-RU" b="1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964963"/>
            <a:ext cx="8604068" cy="4351338"/>
          </a:xfrm>
        </p:spPr>
        <p:txBody>
          <a:bodyPr/>
          <a:lstStyle/>
          <a:p>
            <a:pPr marL="0" indent="0">
              <a:buNone/>
            </a:pPr>
            <a:endParaRPr lang="ru-RU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541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2009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43362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</TotalTime>
  <Words>1013</Words>
  <Application>Microsoft Office PowerPoint</Application>
  <PresentationFormat>Экран (4:3)</PresentationFormat>
  <Paragraphs>33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Monotype Corsiva</vt:lpstr>
      <vt:lpstr>Тема Office</vt:lpstr>
      <vt:lpstr>МБУ «Культурно-информационный центр «КреДо» Приобская библиотека семейного чтения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Произведения Уильяма Шекспира,  имеющиеся в фонде  Приобской библиотеки семейного чтения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28</cp:revision>
  <dcterms:created xsi:type="dcterms:W3CDTF">2019-04-05T05:30:54Z</dcterms:created>
  <dcterms:modified xsi:type="dcterms:W3CDTF">2019-04-09T07:36:16Z</dcterms:modified>
</cp:coreProperties>
</file>