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68" r:id="rId5"/>
    <p:sldId id="269" r:id="rId6"/>
    <p:sldId id="270" r:id="rId7"/>
    <p:sldId id="271" r:id="rId8"/>
    <p:sldId id="260" r:id="rId9"/>
    <p:sldId id="261" r:id="rId10"/>
    <p:sldId id="272" r:id="rId11"/>
    <p:sldId id="273" r:id="rId12"/>
    <p:sldId id="274" r:id="rId13"/>
    <p:sldId id="259" r:id="rId14"/>
    <p:sldId id="275" r:id="rId15"/>
    <p:sldId id="276" r:id="rId16"/>
    <p:sldId id="262" r:id="rId17"/>
    <p:sldId id="263" r:id="rId18"/>
    <p:sldId id="264" r:id="rId19"/>
    <p:sldId id="265" r:id="rId20"/>
    <p:sldId id="266" r:id="rId21"/>
    <p:sldId id="267" r:id="rId2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12" autoAdjust="0"/>
    <p:restoredTop sz="94660"/>
  </p:normalViewPr>
  <p:slideViewPr>
    <p:cSldViewPr snapToGrid="0">
      <p:cViewPr varScale="1">
        <p:scale>
          <a:sx n="116" d="100"/>
          <a:sy n="116" d="100"/>
        </p:scale>
        <p:origin x="40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43000" y="1122363"/>
            <a:ext cx="6858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1345BCF-3AC5-4BF7-8C3B-5A885216F088}" type="datetimeFigureOut">
              <a:rPr lang="ru-RU" smtClean="0"/>
              <a:t>07.03.2019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DF8C7E4-4256-42E9-BC1D-4CE4CAEBF007}" type="slidenum">
              <a:rPr lang="ru-RU" smtClean="0"/>
              <a:t>‹#›</a:t>
            </a:fld>
            <a:endParaRPr lang="ru-RU"/>
          </a:p>
        </p:txBody>
      </p:sp>
    </p:spTree>
    <p:extLst>
      <p:ext uri="{BB962C8B-B14F-4D97-AF65-F5344CB8AC3E}">
        <p14:creationId xmlns:p14="http://schemas.microsoft.com/office/powerpoint/2010/main" val="1907670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1345BCF-3AC5-4BF7-8C3B-5A885216F088}" type="datetimeFigureOut">
              <a:rPr lang="ru-RU" smtClean="0"/>
              <a:t>07.03.2019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DF8C7E4-4256-42E9-BC1D-4CE4CAEBF007}" type="slidenum">
              <a:rPr lang="ru-RU" smtClean="0"/>
              <a:t>‹#›</a:t>
            </a:fld>
            <a:endParaRPr lang="ru-RU"/>
          </a:p>
        </p:txBody>
      </p:sp>
    </p:spTree>
    <p:extLst>
      <p:ext uri="{BB962C8B-B14F-4D97-AF65-F5344CB8AC3E}">
        <p14:creationId xmlns:p14="http://schemas.microsoft.com/office/powerpoint/2010/main" val="29300628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1709739"/>
            <a:ext cx="78867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1345BCF-3AC5-4BF7-8C3B-5A885216F088}" type="datetimeFigureOut">
              <a:rPr lang="ru-RU" smtClean="0"/>
              <a:t>07.03.2019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DF8C7E4-4256-42E9-BC1D-4CE4CAEBF007}" type="slidenum">
              <a:rPr lang="ru-RU" smtClean="0"/>
              <a:t>‹#›</a:t>
            </a:fld>
            <a:endParaRPr lang="ru-RU"/>
          </a:p>
        </p:txBody>
      </p:sp>
    </p:spTree>
    <p:extLst>
      <p:ext uri="{BB962C8B-B14F-4D97-AF65-F5344CB8AC3E}">
        <p14:creationId xmlns:p14="http://schemas.microsoft.com/office/powerpoint/2010/main" val="2512144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71487" y="1825625"/>
            <a:ext cx="2900363"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3486150" y="1825625"/>
            <a:ext cx="2900363"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1345BCF-3AC5-4BF7-8C3B-5A885216F088}" type="datetimeFigureOut">
              <a:rPr lang="ru-RU" smtClean="0"/>
              <a:t>07.03.2019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DF8C7E4-4256-42E9-BC1D-4CE4CAEBF007}" type="slidenum">
              <a:rPr lang="ru-RU" smtClean="0"/>
              <a:t>‹#›</a:t>
            </a:fld>
            <a:endParaRPr lang="ru-RU"/>
          </a:p>
        </p:txBody>
      </p:sp>
    </p:spTree>
    <p:extLst>
      <p:ext uri="{BB962C8B-B14F-4D97-AF65-F5344CB8AC3E}">
        <p14:creationId xmlns:p14="http://schemas.microsoft.com/office/powerpoint/2010/main" val="2827548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365126"/>
            <a:ext cx="78867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1345BCF-3AC5-4BF7-8C3B-5A885216F088}" type="datetimeFigureOut">
              <a:rPr lang="ru-RU" smtClean="0"/>
              <a:t>07.03.2019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EDF8C7E4-4256-42E9-BC1D-4CE4CAEBF007}" type="slidenum">
              <a:rPr lang="ru-RU" smtClean="0"/>
              <a:t>‹#›</a:t>
            </a:fld>
            <a:endParaRPr lang="ru-RU"/>
          </a:p>
        </p:txBody>
      </p:sp>
    </p:spTree>
    <p:extLst>
      <p:ext uri="{BB962C8B-B14F-4D97-AF65-F5344CB8AC3E}">
        <p14:creationId xmlns:p14="http://schemas.microsoft.com/office/powerpoint/2010/main" val="15734703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1345BCF-3AC5-4BF7-8C3B-5A885216F088}" type="datetimeFigureOut">
              <a:rPr lang="ru-RU" smtClean="0"/>
              <a:t>07.03.2019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EDF8C7E4-4256-42E9-BC1D-4CE4CAEBF007}" type="slidenum">
              <a:rPr lang="ru-RU" smtClean="0"/>
              <a:t>‹#›</a:t>
            </a:fld>
            <a:endParaRPr lang="ru-RU"/>
          </a:p>
        </p:txBody>
      </p:sp>
    </p:spTree>
    <p:extLst>
      <p:ext uri="{BB962C8B-B14F-4D97-AF65-F5344CB8AC3E}">
        <p14:creationId xmlns:p14="http://schemas.microsoft.com/office/powerpoint/2010/main" val="434026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1345BCF-3AC5-4BF7-8C3B-5A885216F088}" type="datetimeFigureOut">
              <a:rPr lang="ru-RU" smtClean="0"/>
              <a:t>07.03.2019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EDF8C7E4-4256-42E9-BC1D-4CE4CAEBF007}" type="slidenum">
              <a:rPr lang="ru-RU" smtClean="0"/>
              <a:t>‹#›</a:t>
            </a:fld>
            <a:endParaRPr lang="ru-RU"/>
          </a:p>
        </p:txBody>
      </p:sp>
    </p:spTree>
    <p:extLst>
      <p:ext uri="{BB962C8B-B14F-4D97-AF65-F5344CB8AC3E}">
        <p14:creationId xmlns:p14="http://schemas.microsoft.com/office/powerpoint/2010/main" val="2885430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1345BCF-3AC5-4BF7-8C3B-5A885216F088}" type="datetimeFigureOut">
              <a:rPr lang="ru-RU" smtClean="0"/>
              <a:t>07.03.2019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DF8C7E4-4256-42E9-BC1D-4CE4CAEBF007}" type="slidenum">
              <a:rPr lang="ru-RU" smtClean="0"/>
              <a:t>‹#›</a:t>
            </a:fld>
            <a:endParaRPr lang="ru-RU"/>
          </a:p>
        </p:txBody>
      </p:sp>
    </p:spTree>
    <p:extLst>
      <p:ext uri="{BB962C8B-B14F-4D97-AF65-F5344CB8AC3E}">
        <p14:creationId xmlns:p14="http://schemas.microsoft.com/office/powerpoint/2010/main" val="907228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1345BCF-3AC5-4BF7-8C3B-5A885216F088}" type="datetimeFigureOut">
              <a:rPr lang="ru-RU" smtClean="0"/>
              <a:t>07.03.2019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DF8C7E4-4256-42E9-BC1D-4CE4CAEBF007}" type="slidenum">
              <a:rPr lang="ru-RU" smtClean="0"/>
              <a:t>‹#›</a:t>
            </a:fld>
            <a:endParaRPr lang="ru-RU"/>
          </a:p>
        </p:txBody>
      </p:sp>
    </p:spTree>
    <p:extLst>
      <p:ext uri="{BB962C8B-B14F-4D97-AF65-F5344CB8AC3E}">
        <p14:creationId xmlns:p14="http://schemas.microsoft.com/office/powerpoint/2010/main" val="4213082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1345BCF-3AC5-4BF7-8C3B-5A885216F088}" type="datetimeFigureOut">
              <a:rPr lang="ru-RU" smtClean="0"/>
              <a:t>07.03.2019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DF8C7E4-4256-42E9-BC1D-4CE4CAEBF007}" type="slidenum">
              <a:rPr lang="ru-RU" smtClean="0"/>
              <a:t>‹#›</a:t>
            </a:fld>
            <a:endParaRPr lang="ru-RU"/>
          </a:p>
        </p:txBody>
      </p:sp>
    </p:spTree>
    <p:extLst>
      <p:ext uri="{BB962C8B-B14F-4D97-AF65-F5344CB8AC3E}">
        <p14:creationId xmlns:p14="http://schemas.microsoft.com/office/powerpoint/2010/main" val="3955023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4907757" y="365125"/>
            <a:ext cx="1478756"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71488" y="365125"/>
            <a:ext cx="4321969"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1345BCF-3AC5-4BF7-8C3B-5A885216F088}" type="datetimeFigureOut">
              <a:rPr lang="ru-RU" smtClean="0"/>
              <a:t>07.03.2019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DF8C7E4-4256-42E9-BC1D-4CE4CAEBF007}" type="slidenum">
              <a:rPr lang="ru-RU" smtClean="0"/>
              <a:t>‹#›</a:t>
            </a:fld>
            <a:endParaRPr lang="ru-RU"/>
          </a:p>
        </p:txBody>
      </p:sp>
    </p:spTree>
    <p:extLst>
      <p:ext uri="{BB962C8B-B14F-4D97-AF65-F5344CB8AC3E}">
        <p14:creationId xmlns:p14="http://schemas.microsoft.com/office/powerpoint/2010/main" val="38393923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345BCF-3AC5-4BF7-8C3B-5A885216F088}" type="datetimeFigureOut">
              <a:rPr lang="ru-RU" smtClean="0"/>
              <a:t>07.03.2019</a:t>
            </a:fld>
            <a:endParaRPr lang="ru-RU"/>
          </a:p>
        </p:txBody>
      </p:sp>
      <p:sp>
        <p:nvSpPr>
          <p:cNvPr id="5" name="Нижний колонтитул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F8C7E4-4256-42E9-BC1D-4CE4CAEBF007}" type="slidenum">
              <a:rPr lang="ru-RU" smtClean="0"/>
              <a:t>‹#›</a:t>
            </a:fld>
            <a:endParaRPr lang="ru-RU"/>
          </a:p>
        </p:txBody>
      </p:sp>
    </p:spTree>
    <p:extLst>
      <p:ext uri="{BB962C8B-B14F-4D97-AF65-F5344CB8AC3E}">
        <p14:creationId xmlns:p14="http://schemas.microsoft.com/office/powerpoint/2010/main" val="20698118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39" y="243206"/>
            <a:ext cx="8961119" cy="1325563"/>
          </a:xfrm>
        </p:spPr>
        <p:txBody>
          <a:bodyPr>
            <a:normAutofit fontScale="90000"/>
          </a:bodyPr>
          <a:lstStyle/>
          <a:p>
            <a:pPr algn="ctr"/>
            <a:r>
              <a:rPr lang="ru-RU" sz="2800" dirty="0">
                <a:ln>
                  <a:solidFill>
                    <a:srgbClr val="FFC000"/>
                  </a:solidFill>
                </a:ln>
                <a:solidFill>
                  <a:schemeClr val="bg1"/>
                </a:solidFill>
                <a:latin typeface="Constantia" panose="02030602050306030303" pitchFamily="18" charset="0"/>
                <a:ea typeface="Times New Roman" panose="02020603050405020304" pitchFamily="18" charset="0"/>
                <a:cs typeface="Times New Roman" panose="02020603050405020304" pitchFamily="18" charset="0"/>
              </a:rPr>
              <a:t>МБУ «Культурно-информационный центр «</a:t>
            </a:r>
            <a:r>
              <a:rPr lang="ru-RU" sz="2800" dirty="0" err="1">
                <a:ln>
                  <a:solidFill>
                    <a:srgbClr val="FFC000"/>
                  </a:solidFill>
                </a:ln>
                <a:solidFill>
                  <a:schemeClr val="bg1"/>
                </a:solidFill>
                <a:latin typeface="Constantia" panose="02030602050306030303" pitchFamily="18" charset="0"/>
                <a:ea typeface="Times New Roman" panose="02020603050405020304" pitchFamily="18" charset="0"/>
                <a:cs typeface="Times New Roman" panose="02020603050405020304" pitchFamily="18" charset="0"/>
              </a:rPr>
              <a:t>КреДо</a:t>
            </a:r>
            <a:r>
              <a:rPr lang="ru-RU" sz="2800" dirty="0">
                <a:ln>
                  <a:solidFill>
                    <a:srgbClr val="FFC000"/>
                  </a:solidFill>
                </a:ln>
                <a:solidFill>
                  <a:schemeClr val="bg1"/>
                </a:solidFill>
                <a:latin typeface="Constantia" panose="02030602050306030303" pitchFamily="18" charset="0"/>
                <a:ea typeface="Times New Roman" panose="02020603050405020304" pitchFamily="18" charset="0"/>
                <a:cs typeface="Times New Roman" panose="02020603050405020304" pitchFamily="18" charset="0"/>
              </a:rPr>
              <a:t>»</a:t>
            </a:r>
            <a:r>
              <a:rPr lang="ru-RU" sz="2800" dirty="0">
                <a:ln>
                  <a:solidFill>
                    <a:srgbClr val="FFC000"/>
                  </a:solidFill>
                </a:ln>
                <a:solidFill>
                  <a:schemeClr val="bg1"/>
                </a:solidFill>
                <a:latin typeface="Constantia" panose="02030602050306030303" pitchFamily="18" charset="0"/>
                <a:ea typeface="Times New Roman" panose="02020603050405020304" pitchFamily="18" charset="0"/>
              </a:rPr>
              <a:t/>
            </a:r>
            <a:br>
              <a:rPr lang="ru-RU" sz="2800" dirty="0">
                <a:ln>
                  <a:solidFill>
                    <a:srgbClr val="FFC000"/>
                  </a:solidFill>
                </a:ln>
                <a:solidFill>
                  <a:schemeClr val="bg1"/>
                </a:solidFill>
                <a:latin typeface="Constantia" panose="02030602050306030303" pitchFamily="18" charset="0"/>
                <a:ea typeface="Times New Roman" panose="02020603050405020304" pitchFamily="18" charset="0"/>
              </a:rPr>
            </a:br>
            <a:r>
              <a:rPr lang="ru-RU" sz="2800" dirty="0">
                <a:ln>
                  <a:solidFill>
                    <a:srgbClr val="FFC000"/>
                  </a:solidFill>
                </a:ln>
                <a:solidFill>
                  <a:schemeClr val="bg1"/>
                </a:solidFill>
                <a:latin typeface="Constantia" panose="02030602050306030303" pitchFamily="18" charset="0"/>
                <a:ea typeface="Times New Roman" panose="02020603050405020304" pitchFamily="18" charset="0"/>
              </a:rPr>
              <a:t>«</a:t>
            </a:r>
            <a:r>
              <a:rPr lang="ru-RU" sz="3600" b="1" dirty="0">
                <a:ln>
                  <a:solidFill>
                    <a:srgbClr val="FFC000"/>
                  </a:solidFill>
                </a:ln>
                <a:solidFill>
                  <a:schemeClr val="bg1"/>
                </a:solidFill>
                <a:latin typeface="Constantia" panose="02030602050306030303" pitchFamily="18" charset="0"/>
                <a:ea typeface="Times New Roman" panose="02020603050405020304" pitchFamily="18" charset="0"/>
                <a:cs typeface="Times New Roman" panose="02020603050405020304" pitchFamily="18" charset="0"/>
              </a:rPr>
              <a:t>Приобская библиотека семейного чтения</a:t>
            </a:r>
            <a:r>
              <a:rPr lang="ru-RU" sz="3600" b="1" dirty="0">
                <a:ln>
                  <a:solidFill>
                    <a:srgbClr val="FFC000"/>
                  </a:solidFill>
                </a:ln>
                <a:solidFill>
                  <a:srgbClr val="000000"/>
                </a:solidFill>
                <a:latin typeface="Constantia" panose="02030602050306030303" pitchFamily="18" charset="0"/>
                <a:ea typeface="Times New Roman" panose="02020603050405020304" pitchFamily="18" charset="0"/>
                <a:cs typeface="Times New Roman" panose="02020603050405020304" pitchFamily="18" charset="0"/>
              </a:rPr>
              <a:t>»</a:t>
            </a:r>
            <a:endParaRPr lang="ru-RU" dirty="0">
              <a:ln>
                <a:solidFill>
                  <a:srgbClr val="FFC000"/>
                </a:solidFill>
              </a:ln>
              <a:latin typeface="Constantia" panose="02030602050306030303" pitchFamily="18" charset="0"/>
            </a:endParaRPr>
          </a:p>
        </p:txBody>
      </p:sp>
      <p:sp>
        <p:nvSpPr>
          <p:cNvPr id="3" name="Объект 2"/>
          <p:cNvSpPr>
            <a:spLocks noGrp="1"/>
          </p:cNvSpPr>
          <p:nvPr>
            <p:ph idx="1"/>
          </p:nvPr>
        </p:nvSpPr>
        <p:spPr>
          <a:xfrm>
            <a:off x="628649" y="2025923"/>
            <a:ext cx="7886700" cy="4351338"/>
          </a:xfrm>
        </p:spPr>
        <p:txBody>
          <a:bodyPr>
            <a:normAutofit lnSpcReduction="10000"/>
          </a:bodyPr>
          <a:lstStyle/>
          <a:p>
            <a:pPr marL="0" lvl="0" indent="0" algn="ctr">
              <a:lnSpc>
                <a:spcPct val="100000"/>
              </a:lnSpc>
              <a:spcBef>
                <a:spcPts val="0"/>
              </a:spcBef>
              <a:buNone/>
            </a:pPr>
            <a:r>
              <a:rPr lang="ru-RU" sz="3600" b="1" i="1" dirty="0">
                <a:latin typeface="Constantia" panose="02030602050306030303" pitchFamily="18" charset="0"/>
              </a:rPr>
              <a:t>представляет </a:t>
            </a:r>
            <a:br>
              <a:rPr lang="ru-RU" sz="3600" b="1" i="1" dirty="0">
                <a:latin typeface="Constantia" panose="02030602050306030303" pitchFamily="18" charset="0"/>
              </a:rPr>
            </a:br>
            <a:r>
              <a:rPr lang="ru-RU" sz="3600" b="1" i="1" dirty="0">
                <a:latin typeface="Constantia" panose="02030602050306030303" pitchFamily="18" charset="0"/>
              </a:rPr>
              <a:t>мультимедийную выставку, </a:t>
            </a:r>
            <a:br>
              <a:rPr lang="ru-RU" sz="3600" b="1" i="1" dirty="0">
                <a:latin typeface="Constantia" panose="02030602050306030303" pitchFamily="18" charset="0"/>
              </a:rPr>
            </a:br>
            <a:r>
              <a:rPr lang="ru-RU" sz="3600" b="1" i="1" dirty="0">
                <a:latin typeface="Constantia" panose="02030602050306030303" pitchFamily="18" charset="0"/>
              </a:rPr>
              <a:t>посвященную 8</a:t>
            </a:r>
            <a:r>
              <a:rPr lang="ru-RU" sz="3600" b="1" i="1" dirty="0" smtClean="0">
                <a:latin typeface="Constantia" panose="02030602050306030303" pitchFamily="18" charset="0"/>
              </a:rPr>
              <a:t>5-летию </a:t>
            </a:r>
            <a:r>
              <a:rPr lang="ru-RU" sz="3600" b="1" i="1" dirty="0">
                <a:latin typeface="Constantia" panose="02030602050306030303" pitchFamily="18" charset="0"/>
              </a:rPr>
              <a:t/>
            </a:r>
            <a:br>
              <a:rPr lang="ru-RU" sz="3600" b="1" i="1" dirty="0">
                <a:latin typeface="Constantia" panose="02030602050306030303" pitchFamily="18" charset="0"/>
              </a:rPr>
            </a:br>
            <a:r>
              <a:rPr lang="ru-RU" sz="3600" b="1" i="1" dirty="0">
                <a:latin typeface="Constantia" panose="02030602050306030303" pitchFamily="18" charset="0"/>
              </a:rPr>
              <a:t>со дня рождения </a:t>
            </a:r>
            <a:br>
              <a:rPr lang="ru-RU" sz="3600" b="1" i="1" dirty="0">
                <a:latin typeface="Constantia" panose="02030602050306030303" pitchFamily="18" charset="0"/>
              </a:rPr>
            </a:br>
            <a:r>
              <a:rPr lang="ru-RU" sz="4800" b="1" i="1" dirty="0" smtClean="0">
                <a:latin typeface="Constantia" panose="02030602050306030303" pitchFamily="18" charset="0"/>
              </a:rPr>
              <a:t>Юрия Алексеевича Гагарина</a:t>
            </a:r>
            <a:r>
              <a:rPr lang="ru-RU" sz="4800" b="1" i="1" dirty="0">
                <a:latin typeface="Constantia" panose="02030602050306030303" pitchFamily="18" charset="0"/>
              </a:rPr>
              <a:t/>
            </a:r>
            <a:br>
              <a:rPr lang="ru-RU" sz="4800" b="1" i="1" dirty="0">
                <a:latin typeface="Constantia" panose="02030602050306030303" pitchFamily="18" charset="0"/>
              </a:rPr>
            </a:br>
            <a:r>
              <a:rPr lang="ru-RU" sz="4800" b="1" i="1" dirty="0">
                <a:latin typeface="Constantia" panose="02030602050306030303" pitchFamily="18" charset="0"/>
              </a:rPr>
              <a:t> </a:t>
            </a:r>
            <a:r>
              <a:rPr lang="ru-RU" sz="3600" b="1" i="1" dirty="0">
                <a:latin typeface="Constantia" panose="02030602050306030303" pitchFamily="18" charset="0"/>
              </a:rPr>
              <a:t>(</a:t>
            </a:r>
            <a:r>
              <a:rPr lang="ru-RU" sz="3600" b="1" i="1" dirty="0" smtClean="0">
                <a:latin typeface="Constantia" panose="02030602050306030303" pitchFamily="18" charset="0"/>
              </a:rPr>
              <a:t>1934-1968)</a:t>
            </a:r>
            <a:endParaRPr lang="ru-RU" sz="1800" b="1" i="1" dirty="0">
              <a:latin typeface="Constantia" panose="02030602050306030303" pitchFamily="18" charset="0"/>
            </a:endParaRPr>
          </a:p>
          <a:p>
            <a:endParaRPr lang="ru-RU" dirty="0"/>
          </a:p>
        </p:txBody>
      </p:sp>
    </p:spTree>
    <p:extLst>
      <p:ext uri="{BB962C8B-B14F-4D97-AF65-F5344CB8AC3E}">
        <p14:creationId xmlns:p14="http://schemas.microsoft.com/office/powerpoint/2010/main" val="2786688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521123" y="4302293"/>
            <a:ext cx="6045958" cy="1511655"/>
          </a:xfrm>
        </p:spPr>
        <p:txBody>
          <a:bodyPr>
            <a:noAutofit/>
          </a:bodyPr>
          <a:lstStyle/>
          <a:p>
            <a:r>
              <a:rPr lang="ru-RU" sz="9600" b="1" i="1" dirty="0" smtClean="0">
                <a:ln w="22225">
                  <a:solidFill>
                    <a:srgbClr val="FFFF00"/>
                  </a:solidFill>
                  <a:prstDash val="solid"/>
                </a:ln>
                <a:solidFill>
                  <a:srgbClr val="008000"/>
                </a:solidFill>
                <a:latin typeface="Bookman Old Style" panose="02050604050505020204" pitchFamily="18" charset="0"/>
              </a:rPr>
              <a:t>108</a:t>
            </a:r>
            <a:r>
              <a:rPr lang="ru-RU" sz="9600" b="1" i="1" dirty="0" smtClean="0">
                <a:ln w="22225">
                  <a:solidFill>
                    <a:srgbClr val="FFFF00"/>
                  </a:solidFill>
                  <a:prstDash val="solid"/>
                </a:ln>
                <a:solidFill>
                  <a:srgbClr val="008000"/>
                </a:solidFill>
                <a:latin typeface="Constantia" panose="02030602050306030303" pitchFamily="18" charset="0"/>
              </a:rPr>
              <a:t> минут</a:t>
            </a:r>
            <a:br>
              <a:rPr lang="ru-RU" sz="9600" b="1" i="1" dirty="0" smtClean="0">
                <a:ln w="22225">
                  <a:solidFill>
                    <a:srgbClr val="FFFF00"/>
                  </a:solidFill>
                  <a:prstDash val="solid"/>
                </a:ln>
                <a:solidFill>
                  <a:srgbClr val="008000"/>
                </a:solidFill>
                <a:latin typeface="Constantia" panose="02030602050306030303" pitchFamily="18" charset="0"/>
              </a:rPr>
            </a:br>
            <a:r>
              <a:rPr lang="ru-RU" sz="9600" b="1" i="1" dirty="0" smtClean="0">
                <a:ln w="22225">
                  <a:solidFill>
                    <a:srgbClr val="FFFF00"/>
                  </a:solidFill>
                  <a:prstDash val="solid"/>
                </a:ln>
                <a:solidFill>
                  <a:srgbClr val="008000"/>
                </a:solidFill>
                <a:latin typeface="Constantia" panose="02030602050306030303" pitchFamily="18" charset="0"/>
              </a:rPr>
              <a:t> </a:t>
            </a:r>
            <a:r>
              <a:rPr lang="ru-RU" sz="9600" b="1" i="1" dirty="0">
                <a:ln w="22225">
                  <a:solidFill>
                    <a:srgbClr val="FFFF00"/>
                  </a:solidFill>
                  <a:prstDash val="solid"/>
                </a:ln>
                <a:solidFill>
                  <a:srgbClr val="008000"/>
                </a:solidFill>
                <a:latin typeface="Constantia" panose="02030602050306030303" pitchFamily="18" charset="0"/>
              </a:rPr>
              <a:t>и</a:t>
            </a:r>
            <a:r>
              <a:rPr lang="ru-RU" sz="9600" b="1" i="1" dirty="0" smtClean="0">
                <a:ln w="22225">
                  <a:solidFill>
                    <a:srgbClr val="FFFF00"/>
                  </a:solidFill>
                  <a:prstDash val="solid"/>
                </a:ln>
                <a:solidFill>
                  <a:srgbClr val="008000"/>
                </a:solidFill>
                <a:latin typeface="Constantia" panose="02030602050306030303" pitchFamily="18" charset="0"/>
              </a:rPr>
              <a:t> вся жизнь</a:t>
            </a:r>
            <a:endParaRPr lang="ru-RU" sz="9600" b="1" i="1" dirty="0">
              <a:ln w="22225">
                <a:solidFill>
                  <a:srgbClr val="FFFF00"/>
                </a:solidFill>
                <a:prstDash val="solid"/>
              </a:ln>
              <a:solidFill>
                <a:srgbClr val="008000"/>
              </a:solidFill>
              <a:latin typeface="Constantia" panose="02030602050306030303" pitchFamily="18" charset="0"/>
            </a:endParaRPr>
          </a:p>
        </p:txBody>
      </p:sp>
    </p:spTree>
    <p:extLst>
      <p:ext uri="{BB962C8B-B14F-4D97-AF65-F5344CB8AC3E}">
        <p14:creationId xmlns:p14="http://schemas.microsoft.com/office/powerpoint/2010/main" val="27156866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7750" y="0"/>
            <a:ext cx="8534399" cy="1325563"/>
          </a:xfrm>
        </p:spPr>
        <p:txBody>
          <a:bodyPr/>
          <a:lstStyle/>
          <a:p>
            <a:r>
              <a:rPr lang="ru-RU" b="1" dirty="0" smtClean="0">
                <a:latin typeface="Constantia" panose="02030602050306030303" pitchFamily="18" charset="0"/>
              </a:rPr>
              <a:t>Детство, прерванное войной</a:t>
            </a:r>
            <a:endParaRPr lang="ru-RU" b="1" dirty="0">
              <a:latin typeface="Constantia" panose="02030602050306030303" pitchFamily="18" charset="0"/>
            </a:endParaRPr>
          </a:p>
        </p:txBody>
      </p:sp>
      <p:sp>
        <p:nvSpPr>
          <p:cNvPr id="3" name="Объект 2"/>
          <p:cNvSpPr>
            <a:spLocks noGrp="1"/>
          </p:cNvSpPr>
          <p:nvPr>
            <p:ph idx="1"/>
          </p:nvPr>
        </p:nvSpPr>
        <p:spPr>
          <a:xfrm>
            <a:off x="799067" y="1399704"/>
            <a:ext cx="7611763" cy="5668362"/>
          </a:xfrm>
        </p:spPr>
        <p:txBody>
          <a:bodyPr>
            <a:normAutofit/>
          </a:bodyPr>
          <a:lstStyle/>
          <a:p>
            <a:pPr marL="0" indent="0" algn="just">
              <a:buNone/>
            </a:pPr>
            <a:r>
              <a:rPr lang="ru-RU" sz="1800" b="1" dirty="0" smtClean="0">
                <a:latin typeface="Constantia" panose="02030602050306030303" pitchFamily="18" charset="0"/>
              </a:rPr>
              <a:t>Юрий Гагарин родился 9 марта 1934 года в селе </a:t>
            </a:r>
            <a:r>
              <a:rPr lang="ru-RU" sz="1800" b="1" dirty="0" err="1" smtClean="0">
                <a:latin typeface="Constantia" panose="02030602050306030303" pitchFamily="18" charset="0"/>
              </a:rPr>
              <a:t>Клушино</a:t>
            </a:r>
            <a:r>
              <a:rPr lang="ru-RU" sz="1800" b="1" dirty="0" smtClean="0">
                <a:latin typeface="Constantia" panose="02030602050306030303" pitchFamily="18" charset="0"/>
              </a:rPr>
              <a:t> Смоленской области в крестьянской семье. В семье было четверо </a:t>
            </a:r>
            <a:r>
              <a:rPr lang="ru-RU" sz="1800" b="1" dirty="0" smtClean="0">
                <a:latin typeface="Constantia" panose="02030602050306030303" pitchFamily="18" charset="0"/>
              </a:rPr>
              <a:t>детей</a:t>
            </a:r>
            <a:r>
              <a:rPr lang="ru-RU" sz="1800" b="1" dirty="0" smtClean="0">
                <a:latin typeface="Constantia" panose="02030602050306030303" pitchFamily="18" charset="0"/>
              </a:rPr>
              <a:t>: дочь Зоя и три сына - Валентин, Юрий и младший Борис. Зоя и Валентин были намного старше Юрия, но он старался не отставать от них ни в проказах, ни в учебе. Когда Зоя пошла в первый класс, ей разрешили брать Юру с собой. Он тихо сидел на уроках и незаметно выучился читать и считать вместе со старшими ребятами. Сам Юра пошел в первый класс в 1941 году, но занятия продолжились недолго: в </a:t>
            </a:r>
            <a:r>
              <a:rPr lang="ru-RU" sz="1800" b="1" dirty="0" err="1" smtClean="0">
                <a:latin typeface="Constantia" panose="02030602050306030303" pitchFamily="18" charset="0"/>
              </a:rPr>
              <a:t>Клушино</a:t>
            </a:r>
            <a:r>
              <a:rPr lang="ru-RU" sz="1800" b="1" dirty="0" smtClean="0">
                <a:latin typeface="Constantia" panose="02030602050306030303" pitchFamily="18" charset="0"/>
              </a:rPr>
              <a:t> вошли немцы.</a:t>
            </a:r>
          </a:p>
          <a:p>
            <a:pPr marL="0" indent="0" algn="just">
              <a:buNone/>
            </a:pPr>
            <a:r>
              <a:rPr lang="ru-RU" sz="1800" b="1" dirty="0" smtClean="0">
                <a:latin typeface="Constantia" panose="02030602050306030303" pitchFamily="18" charset="0"/>
              </a:rPr>
              <a:t>Из воспоминаний Юрия Гагарина: «Жизнь во время фашистской оккупации была очень тяжелой. Нашу семью выгнали из дома, пришлось поселиться в землянке. Валентина и Зою угнали в рабство, в Германию. К счастью, в дороге им удалось бежать из фашистского плена: Валентин прошел войну танкистом, а Зоя – медсестрой. Однажды немец, который поселился в нашем доме, едва не убил младшего брата Борю. Он просто так, </a:t>
            </a:r>
            <a:r>
              <a:rPr lang="ru-RU" sz="1800" b="1" dirty="0" err="1" smtClean="0">
                <a:latin typeface="Constantia" panose="02030602050306030303" pitchFamily="18" charset="0"/>
              </a:rPr>
              <a:t>дя</a:t>
            </a:r>
            <a:r>
              <a:rPr lang="ru-RU" sz="1800" b="1" dirty="0" smtClean="0">
                <a:latin typeface="Constantia" panose="02030602050306030303" pitchFamily="18" charset="0"/>
              </a:rPr>
              <a:t> смеха, повесил его на дереве, на шарфе, и малыш едва не задохнулся. Мы с матерью еле успели спасти его….»</a:t>
            </a:r>
            <a:endParaRPr lang="ru-RU" sz="1800" b="1" dirty="0">
              <a:latin typeface="Constantia" panose="02030602050306030303" pitchFamily="18" charset="0"/>
            </a:endParaRPr>
          </a:p>
        </p:txBody>
      </p:sp>
    </p:spTree>
    <p:extLst>
      <p:ext uri="{BB962C8B-B14F-4D97-AF65-F5344CB8AC3E}">
        <p14:creationId xmlns:p14="http://schemas.microsoft.com/office/powerpoint/2010/main" val="11040022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a:stretch>
        </a:blip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551935" y="403654"/>
            <a:ext cx="7963415" cy="5773309"/>
          </a:xfrm>
        </p:spPr>
        <p:txBody>
          <a:bodyPr>
            <a:normAutofit/>
          </a:bodyPr>
          <a:lstStyle/>
          <a:p>
            <a:pPr marL="0" indent="0" algn="just">
              <a:buNone/>
            </a:pPr>
            <a:r>
              <a:rPr lang="ru-RU" sz="1800" b="1" dirty="0" smtClean="0">
                <a:latin typeface="Constantia" panose="02030602050306030303" pitchFamily="18" charset="0"/>
              </a:rPr>
              <a:t>Советские войска освободили </a:t>
            </a:r>
            <a:r>
              <a:rPr lang="ru-RU" sz="1800" b="1" dirty="0" err="1" smtClean="0">
                <a:latin typeface="Constantia" panose="02030602050306030303" pitchFamily="18" charset="0"/>
              </a:rPr>
              <a:t>Клушино</a:t>
            </a:r>
            <a:r>
              <a:rPr lang="ru-RU" sz="1800" b="1" dirty="0" smtClean="0">
                <a:latin typeface="Constantia" panose="02030602050306030303" pitchFamily="18" charset="0"/>
              </a:rPr>
              <a:t> в 1943 году, а в 1945 году семья Гагариных переехала в город </a:t>
            </a:r>
            <a:r>
              <a:rPr lang="ru-RU" sz="1800" b="1" dirty="0" err="1" smtClean="0">
                <a:latin typeface="Constantia" panose="02030602050306030303" pitchFamily="18" charset="0"/>
              </a:rPr>
              <a:t>Гжатск</a:t>
            </a:r>
            <a:r>
              <a:rPr lang="ru-RU" sz="1800" b="1" dirty="0" smtClean="0">
                <a:latin typeface="Constantia" panose="02030602050306030303" pitchFamily="18" charset="0"/>
              </a:rPr>
              <a:t>. Учеба Юре давалась легко, он увлекся </a:t>
            </a:r>
            <a:r>
              <a:rPr lang="ru-RU" sz="1800" b="1" dirty="0" err="1" smtClean="0">
                <a:latin typeface="Constantia" panose="02030602050306030303" pitchFamily="18" charset="0"/>
              </a:rPr>
              <a:t>авиамоделированием</a:t>
            </a:r>
            <a:r>
              <a:rPr lang="ru-RU" sz="1800" b="1" dirty="0" smtClean="0">
                <a:latin typeface="Constantia" panose="02030602050306030303" pitchFamily="18" charset="0"/>
              </a:rPr>
              <a:t>, занимался в драмкружке, успевал фотографировать и учиться играть на трубе.</a:t>
            </a:r>
            <a:endParaRPr lang="ru-RU" sz="1800" b="1" dirty="0">
              <a:latin typeface="Constantia" panose="02030602050306030303" pitchFamily="18" charset="0"/>
            </a:endParaRPr>
          </a:p>
        </p:txBody>
      </p:sp>
      <p:pic>
        <p:nvPicPr>
          <p:cNvPr id="4" name="Рисунок 3"/>
          <p:cNvPicPr>
            <a:picLocks noChangeAspect="1"/>
          </p:cNvPicPr>
          <p:nvPr/>
        </p:nvPicPr>
        <p:blipFill>
          <a:blip r:embed="rId3"/>
          <a:stretch>
            <a:fillRect/>
          </a:stretch>
        </p:blipFill>
        <p:spPr>
          <a:xfrm>
            <a:off x="1329896" y="1862395"/>
            <a:ext cx="6286500" cy="4191000"/>
          </a:xfrm>
          <a:prstGeom prst="rect">
            <a:avLst/>
          </a:prstGeom>
        </p:spPr>
      </p:pic>
    </p:spTree>
    <p:extLst>
      <p:ext uri="{BB962C8B-B14F-4D97-AF65-F5344CB8AC3E}">
        <p14:creationId xmlns:p14="http://schemas.microsoft.com/office/powerpoint/2010/main" val="11229384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8033" y="109753"/>
            <a:ext cx="7886700" cy="928215"/>
          </a:xfrm>
        </p:spPr>
        <p:txBody>
          <a:bodyPr/>
          <a:lstStyle/>
          <a:p>
            <a:pPr algn="ctr"/>
            <a:r>
              <a:rPr lang="ru-RU" b="1" dirty="0" smtClean="0">
                <a:latin typeface="Constantia" panose="02030602050306030303" pitchFamily="18" charset="0"/>
              </a:rPr>
              <a:t>В Москву…</a:t>
            </a:r>
            <a:endParaRPr lang="ru-RU" b="1" dirty="0">
              <a:latin typeface="Constantia" panose="02030602050306030303" pitchFamily="18" charset="0"/>
            </a:endParaRPr>
          </a:p>
        </p:txBody>
      </p:sp>
      <p:sp>
        <p:nvSpPr>
          <p:cNvPr id="3" name="Объект 2"/>
          <p:cNvSpPr>
            <a:spLocks noGrp="1"/>
          </p:cNvSpPr>
          <p:nvPr>
            <p:ph idx="1"/>
          </p:nvPr>
        </p:nvSpPr>
        <p:spPr>
          <a:xfrm>
            <a:off x="156519" y="1128584"/>
            <a:ext cx="4563762" cy="5188422"/>
          </a:xfrm>
        </p:spPr>
        <p:txBody>
          <a:bodyPr>
            <a:normAutofit/>
          </a:bodyPr>
          <a:lstStyle/>
          <a:p>
            <a:pPr marL="0" indent="0" algn="just">
              <a:buNone/>
            </a:pPr>
            <a:r>
              <a:rPr lang="ru-RU" sz="1800" b="1" dirty="0" smtClean="0">
                <a:latin typeface="Constantia" panose="02030602050306030303" pitchFamily="18" charset="0"/>
              </a:rPr>
              <a:t>Семья Гагариных жила трудно, и поэтому Юрий принял решение после шести классов поступить в ремесленное училище, получить рабочую профессию. Было принято решение, что он поедет в Москву, к дяде Савелию Ивановичу. Когда Юра прощался с семьей на вокзале и поезд тронулся, он произнес: «Поехали!». Тогда он и представить себе не мог, что спустя 12 лет это слово услышит весь мир. Юрий поступил в Люберецкое ремесленное училище, лучших учеников которого направляли учиться в Саратовский техникум. В их число попал и Юрий Гагарин. Так началась новая страница в его биографии…</a:t>
            </a:r>
            <a:endParaRPr lang="ru-RU" sz="1800" b="1" dirty="0">
              <a:latin typeface="Constantia" panose="02030602050306030303" pitchFamily="18" charset="0"/>
            </a:endParaRPr>
          </a:p>
        </p:txBody>
      </p:sp>
      <p:pic>
        <p:nvPicPr>
          <p:cNvPr id="4" name="Рисунок 3"/>
          <p:cNvPicPr>
            <a:picLocks noChangeAspect="1"/>
          </p:cNvPicPr>
          <p:nvPr/>
        </p:nvPicPr>
        <p:blipFill rotWithShape="1">
          <a:blip r:embed="rId3"/>
          <a:srcRect t="-2334" r="33096" b="-1"/>
          <a:stretch/>
        </p:blipFill>
        <p:spPr>
          <a:xfrm>
            <a:off x="4843848" y="1383959"/>
            <a:ext cx="4205931" cy="4288824"/>
          </a:xfrm>
          <a:prstGeom prst="rect">
            <a:avLst/>
          </a:prstGeom>
        </p:spPr>
      </p:pic>
    </p:spTree>
    <p:extLst>
      <p:ext uri="{BB962C8B-B14F-4D97-AF65-F5344CB8AC3E}">
        <p14:creationId xmlns:p14="http://schemas.microsoft.com/office/powerpoint/2010/main" val="21476904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0985" y="0"/>
            <a:ext cx="7886700" cy="1010593"/>
          </a:xfrm>
        </p:spPr>
        <p:txBody>
          <a:bodyPr/>
          <a:lstStyle/>
          <a:p>
            <a:pPr algn="ctr"/>
            <a:r>
              <a:rPr lang="ru-RU" b="1" dirty="0" smtClean="0">
                <a:latin typeface="Constantia" panose="02030602050306030303" pitchFamily="18" charset="0"/>
              </a:rPr>
              <a:t>Первые шаги в небо</a:t>
            </a:r>
            <a:endParaRPr lang="ru-RU" b="1" dirty="0">
              <a:latin typeface="Constantia" panose="02030602050306030303" pitchFamily="18" charset="0"/>
            </a:endParaRPr>
          </a:p>
        </p:txBody>
      </p:sp>
      <p:sp>
        <p:nvSpPr>
          <p:cNvPr id="3" name="Объект 2"/>
          <p:cNvSpPr>
            <a:spLocks noGrp="1"/>
          </p:cNvSpPr>
          <p:nvPr>
            <p:ph idx="1"/>
          </p:nvPr>
        </p:nvSpPr>
        <p:spPr>
          <a:xfrm>
            <a:off x="906162" y="1290165"/>
            <a:ext cx="7551524" cy="4970591"/>
          </a:xfrm>
        </p:spPr>
        <p:txBody>
          <a:bodyPr>
            <a:normAutofit/>
          </a:bodyPr>
          <a:lstStyle/>
          <a:p>
            <a:pPr marL="0" indent="0" algn="just">
              <a:buNone/>
            </a:pPr>
            <a:r>
              <a:rPr lang="ru-RU" sz="1800" b="1" dirty="0" smtClean="0">
                <a:latin typeface="Constantia" panose="02030602050306030303" pitchFamily="18" charset="0"/>
              </a:rPr>
              <a:t>Учиться в Саратове было гораздо труднее. Однажды преподаватель физики поручил Юрию сделать доклад о Константине Эдуардовиче Циолковском. Изучив его работы, Юрий впервые почувствовал, что это – реально и, возможно, даже в самом ближайшем будущем… В Саратове был аэроклуб, в котором Юрий Гагарин впервые поднялся в небо, сначала как пассажир, а потом и как пилот, впервые прыгнул с парашютом.</a:t>
            </a:r>
          </a:p>
          <a:p>
            <a:pPr marL="0" indent="0" algn="just">
              <a:buNone/>
            </a:pPr>
            <a:r>
              <a:rPr lang="ru-RU" sz="1800" b="1" dirty="0" smtClean="0">
                <a:latin typeface="Constantia" panose="02030602050306030303" pitchFamily="18" charset="0"/>
              </a:rPr>
              <a:t>Юрий Гагарин вспоминал о своем полете: «Случилось так, что что во время моего первого самостоятельного полета на аэродроме присутствовал корреспондент местной газеты, в которой появилась моя фотография в летном шлеме и такое упоминание обо мне: «Сегодня учащийся индустриального техникума комсомолец Юрий Гагарин совершает свой первый самостоятельный полет. Юноша волнуется. Но движения его четки и уверенны.  Гагарин поднимает правую руку, спрашивает разрешения на взлет. «Взлет разрешаю», - предает по радио руководитель полетов. В воздух одна за другой взмывают машины…». В этот день я понял, что на всю жизнь полюбил небо».</a:t>
            </a:r>
            <a:endParaRPr lang="ru-RU" sz="1800" b="1" dirty="0">
              <a:latin typeface="Constantia" panose="02030602050306030303" pitchFamily="18" charset="0"/>
            </a:endParaRPr>
          </a:p>
        </p:txBody>
      </p:sp>
    </p:spTree>
    <p:extLst>
      <p:ext uri="{BB962C8B-B14F-4D97-AF65-F5344CB8AC3E}">
        <p14:creationId xmlns:p14="http://schemas.microsoft.com/office/powerpoint/2010/main" val="29493245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a:stretch>
            <a:fillRect/>
          </a:stretch>
        </p:blipFill>
        <p:spPr>
          <a:xfrm>
            <a:off x="1" y="0"/>
            <a:ext cx="9144000" cy="6857999"/>
          </a:xfrm>
          <a:prstGeom prst="rect">
            <a:avLst/>
          </a:prstGeom>
        </p:spPr>
      </p:pic>
    </p:spTree>
    <p:extLst>
      <p:ext uri="{BB962C8B-B14F-4D97-AF65-F5344CB8AC3E}">
        <p14:creationId xmlns:p14="http://schemas.microsoft.com/office/powerpoint/2010/main" val="28092390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a:stretch>
        </a:blip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513319" y="222422"/>
            <a:ext cx="8062269" cy="4611774"/>
          </a:xfrm>
        </p:spPr>
        <p:txBody>
          <a:bodyPr>
            <a:normAutofit/>
          </a:bodyPr>
          <a:lstStyle/>
          <a:p>
            <a:pPr marL="0" indent="0" algn="just">
              <a:buNone/>
            </a:pPr>
            <a:r>
              <a:rPr lang="ru-RU" sz="1800" b="1" dirty="0" smtClean="0">
                <a:latin typeface="Constantia" panose="02030602050306030303" pitchFamily="18" charset="0"/>
              </a:rPr>
              <a:t>Техникум Юрий окончил на отлично и нужно было решать, что делать дальше: работать по специальности техником-литейщиком или же связать свою жизнь с авиацией. Юрий выбрал небо. Когда подошел срок идти в армию, в военкомате он, ка уже имеющий опыт полетов, попросился служить в авиации и подал документы на поступление в Оренбургское авиационное училище. После окончания армейской службы Гагарин едва не покинул училище. Но товарищи и будущая жена Валя уговорили его не оставлять своей мечты и доучиться.</a:t>
            </a:r>
            <a:endParaRPr lang="ru-RU" sz="1800" b="1" dirty="0">
              <a:latin typeface="Constantia" panose="02030602050306030303" pitchFamily="18" charset="0"/>
            </a:endParaRPr>
          </a:p>
        </p:txBody>
      </p:sp>
      <p:pic>
        <p:nvPicPr>
          <p:cNvPr id="4" name="Рисунок 3"/>
          <p:cNvPicPr>
            <a:picLocks noChangeAspect="1"/>
          </p:cNvPicPr>
          <p:nvPr/>
        </p:nvPicPr>
        <p:blipFill>
          <a:blip r:embed="rId3"/>
          <a:stretch>
            <a:fillRect/>
          </a:stretch>
        </p:blipFill>
        <p:spPr>
          <a:xfrm>
            <a:off x="1453465" y="2528309"/>
            <a:ext cx="6286500" cy="4191000"/>
          </a:xfrm>
          <a:prstGeom prst="rect">
            <a:avLst/>
          </a:prstGeom>
        </p:spPr>
      </p:pic>
    </p:spTree>
    <p:extLst>
      <p:ext uri="{BB962C8B-B14F-4D97-AF65-F5344CB8AC3E}">
        <p14:creationId xmlns:p14="http://schemas.microsoft.com/office/powerpoint/2010/main" val="37356514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0"/>
            <a:ext cx="7886700" cy="961166"/>
          </a:xfrm>
        </p:spPr>
        <p:txBody>
          <a:bodyPr/>
          <a:lstStyle/>
          <a:p>
            <a:pPr algn="ctr"/>
            <a:r>
              <a:rPr lang="ru-RU" b="1" dirty="0" smtClean="0">
                <a:latin typeface="Constantia" panose="02030602050306030303" pitchFamily="18" charset="0"/>
              </a:rPr>
              <a:t>За Полярным кругом</a:t>
            </a:r>
            <a:endParaRPr lang="ru-RU" b="1" dirty="0">
              <a:latin typeface="Constantia" panose="02030602050306030303" pitchFamily="18" charset="0"/>
            </a:endParaRPr>
          </a:p>
        </p:txBody>
      </p:sp>
      <p:sp>
        <p:nvSpPr>
          <p:cNvPr id="3" name="Объект 2"/>
          <p:cNvSpPr>
            <a:spLocks noGrp="1"/>
          </p:cNvSpPr>
          <p:nvPr>
            <p:ph idx="1"/>
          </p:nvPr>
        </p:nvSpPr>
        <p:spPr>
          <a:xfrm>
            <a:off x="628650" y="961166"/>
            <a:ext cx="7886700" cy="4351338"/>
          </a:xfrm>
        </p:spPr>
        <p:txBody>
          <a:bodyPr>
            <a:normAutofit/>
          </a:bodyPr>
          <a:lstStyle/>
          <a:p>
            <a:pPr marL="0" indent="0" algn="just">
              <a:buNone/>
            </a:pPr>
            <a:r>
              <a:rPr lang="ru-RU" sz="1800" b="1" dirty="0" smtClean="0">
                <a:latin typeface="Constantia" panose="02030602050306030303" pitchFamily="18" charset="0"/>
              </a:rPr>
              <a:t>Окончив летное училище с отличием, Гагарин решил отправиться служить в авиацию Северного флота, за Полярный круг. Почему он сделал такой выбор? Наверное, потому, что всегда стремился туда, где труднее, где нужно преодолевать вызовы, испытывать свои силы. Служба проходила на военно-воздушной базе </a:t>
            </a:r>
            <a:r>
              <a:rPr lang="ru-RU" sz="1800" b="1" dirty="0" err="1" smtClean="0">
                <a:latin typeface="Constantia" panose="02030602050306030303" pitchFamily="18" charset="0"/>
              </a:rPr>
              <a:t>Луостари</a:t>
            </a:r>
            <a:r>
              <a:rPr lang="ru-RU" sz="1800" b="1" dirty="0" smtClean="0">
                <a:latin typeface="Constantia" panose="02030602050306030303" pitchFamily="18" charset="0"/>
              </a:rPr>
              <a:t>, на севере Мурманской области.</a:t>
            </a:r>
            <a:endParaRPr lang="ru-RU" sz="1800" b="1" dirty="0">
              <a:latin typeface="Constantia" panose="02030602050306030303" pitchFamily="18" charset="0"/>
            </a:endParaRPr>
          </a:p>
        </p:txBody>
      </p:sp>
      <p:pic>
        <p:nvPicPr>
          <p:cNvPr id="4" name="Рисунок 3"/>
          <p:cNvPicPr>
            <a:picLocks noChangeAspect="1"/>
          </p:cNvPicPr>
          <p:nvPr/>
        </p:nvPicPr>
        <p:blipFill>
          <a:blip r:embed="rId3"/>
          <a:stretch>
            <a:fillRect/>
          </a:stretch>
        </p:blipFill>
        <p:spPr>
          <a:xfrm>
            <a:off x="1593507" y="2527986"/>
            <a:ext cx="6286500" cy="4191000"/>
          </a:xfrm>
          <a:prstGeom prst="rect">
            <a:avLst/>
          </a:prstGeom>
        </p:spPr>
      </p:pic>
    </p:spTree>
    <p:extLst>
      <p:ext uri="{BB962C8B-B14F-4D97-AF65-F5344CB8AC3E}">
        <p14:creationId xmlns:p14="http://schemas.microsoft.com/office/powerpoint/2010/main" val="42747280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5656" y="1"/>
            <a:ext cx="7886700" cy="914400"/>
          </a:xfrm>
        </p:spPr>
        <p:txBody>
          <a:bodyPr/>
          <a:lstStyle/>
          <a:p>
            <a:pPr algn="ctr"/>
            <a:r>
              <a:rPr lang="ru-RU" b="1" dirty="0" smtClean="0">
                <a:latin typeface="Constantia" panose="02030602050306030303" pitchFamily="18" charset="0"/>
              </a:rPr>
              <a:t>Рапорт</a:t>
            </a:r>
            <a:endParaRPr lang="ru-RU" b="1" dirty="0">
              <a:latin typeface="Constantia" panose="02030602050306030303" pitchFamily="18" charset="0"/>
            </a:endParaRPr>
          </a:p>
        </p:txBody>
      </p:sp>
      <p:sp>
        <p:nvSpPr>
          <p:cNvPr id="3" name="Объект 2"/>
          <p:cNvSpPr>
            <a:spLocks noGrp="1"/>
          </p:cNvSpPr>
          <p:nvPr>
            <p:ph idx="1"/>
          </p:nvPr>
        </p:nvSpPr>
        <p:spPr>
          <a:xfrm>
            <a:off x="115331" y="683740"/>
            <a:ext cx="8863912" cy="5262563"/>
          </a:xfrm>
        </p:spPr>
        <p:txBody>
          <a:bodyPr>
            <a:normAutofit/>
          </a:bodyPr>
          <a:lstStyle/>
          <a:p>
            <a:pPr marL="0" indent="0" algn="just">
              <a:buNone/>
            </a:pPr>
            <a:r>
              <a:rPr lang="ru-RU" sz="1800" b="1" dirty="0" smtClean="0">
                <a:latin typeface="Constantia" panose="02030602050306030303" pitchFamily="18" charset="0"/>
              </a:rPr>
              <a:t>В 1957 году был запущен первый спутник, а следом за ним и второй, на борту которого в космос уже отправилась собака. Стало ясно, что полет человека в космос не за горами. Но когда он состоится и кто станет первым космонавтом? Гагарин с товарищами спорили до хрипоты. Они набрасывал чертежи будущего корабля, пытаясь представить, каким он должен быть. Но одно дело мечтать, а другое – сделать для этого реальные шаги, снова поломать уже начавший налаживаться жизненный уклад… Тщательно все обдумав, Юрий Гагарин подает рапорт с просьбой о зачислении его в отряд космонавтов, если, конечно, такой уже существует… Потянулись долгие дни ожидания. И вот наконец накануне своего </a:t>
            </a:r>
            <a:r>
              <a:rPr lang="ru-RU" sz="1800" b="1" dirty="0" err="1" smtClean="0">
                <a:latin typeface="Constantia" panose="02030602050306030303" pitchFamily="18" charset="0"/>
              </a:rPr>
              <a:t>двадцатипятилетия</a:t>
            </a:r>
            <a:r>
              <a:rPr lang="ru-RU" sz="1800" b="1" dirty="0" smtClean="0">
                <a:latin typeface="Constantia" panose="02030602050306030303" pitchFamily="18" charset="0"/>
              </a:rPr>
              <a:t> Гагарин получил вызов в Москву. После прохождения строгой медкомиссии он снова вернулся в часть и ждал, надеялся, что придет новый вызов. Вызов пришел… Мечта стала ближе еще на шаг…</a:t>
            </a:r>
            <a:endParaRPr lang="ru-RU" sz="1800" b="1" dirty="0">
              <a:latin typeface="Constantia" panose="02030602050306030303" pitchFamily="18" charset="0"/>
            </a:endParaRPr>
          </a:p>
        </p:txBody>
      </p:sp>
      <p:pic>
        <p:nvPicPr>
          <p:cNvPr id="4" name="Рисунок 3"/>
          <p:cNvPicPr>
            <a:picLocks noChangeAspect="1"/>
          </p:cNvPicPr>
          <p:nvPr/>
        </p:nvPicPr>
        <p:blipFill>
          <a:blip r:embed="rId3"/>
          <a:stretch>
            <a:fillRect/>
          </a:stretch>
        </p:blipFill>
        <p:spPr>
          <a:xfrm>
            <a:off x="4166801" y="3707028"/>
            <a:ext cx="4627605" cy="3085070"/>
          </a:xfrm>
          <a:prstGeom prst="rect">
            <a:avLst/>
          </a:prstGeom>
        </p:spPr>
      </p:pic>
    </p:spTree>
    <p:extLst>
      <p:ext uri="{BB962C8B-B14F-4D97-AF65-F5344CB8AC3E}">
        <p14:creationId xmlns:p14="http://schemas.microsoft.com/office/powerpoint/2010/main" val="19401632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0"/>
            <a:ext cx="7886700" cy="1285103"/>
          </a:xfrm>
        </p:spPr>
        <p:txBody>
          <a:bodyPr/>
          <a:lstStyle/>
          <a:p>
            <a:pPr algn="ctr"/>
            <a:r>
              <a:rPr lang="ru-RU" b="1" dirty="0" smtClean="0">
                <a:latin typeface="Constantia" panose="02030602050306030303" pitchFamily="18" charset="0"/>
              </a:rPr>
              <a:t>Первый отряд</a:t>
            </a:r>
            <a:endParaRPr lang="ru-RU" b="1" dirty="0">
              <a:latin typeface="Constantia" panose="02030602050306030303" pitchFamily="18" charset="0"/>
            </a:endParaRPr>
          </a:p>
        </p:txBody>
      </p:sp>
      <p:sp>
        <p:nvSpPr>
          <p:cNvPr id="3" name="Объект 2"/>
          <p:cNvSpPr>
            <a:spLocks noGrp="1"/>
          </p:cNvSpPr>
          <p:nvPr>
            <p:ph idx="1"/>
          </p:nvPr>
        </p:nvSpPr>
        <p:spPr>
          <a:xfrm>
            <a:off x="329514" y="980303"/>
            <a:ext cx="8185836" cy="5196660"/>
          </a:xfrm>
        </p:spPr>
        <p:txBody>
          <a:bodyPr>
            <a:normAutofit/>
          </a:bodyPr>
          <a:lstStyle/>
          <a:p>
            <a:pPr marL="0" indent="0" algn="just">
              <a:buNone/>
            </a:pPr>
            <a:r>
              <a:rPr lang="ru-RU" sz="1800" b="1" dirty="0" smtClean="0">
                <a:latin typeface="Constantia" panose="02030602050306030303" pitchFamily="18" charset="0"/>
              </a:rPr>
              <a:t>В первый отряд космонавтов было отобрано всего двадцать человек из нескольких тысяч добровольцев. Вскоре из первого отряда выделили еще более маленькую группу – тех, кто будет готовиться к полету в ускоренном режиме, в первую очередь. Кроме Гагарина в этой группе оказались Герман Титов, Павел Попович, </a:t>
            </a:r>
            <a:r>
              <a:rPr lang="ru-RU" sz="1800" b="1" dirty="0" err="1" smtClean="0">
                <a:latin typeface="Constantia" panose="02030602050306030303" pitchFamily="18" charset="0"/>
              </a:rPr>
              <a:t>Андриян</a:t>
            </a:r>
            <a:r>
              <a:rPr lang="ru-RU" sz="1800" b="1" dirty="0" smtClean="0">
                <a:latin typeface="Constantia" panose="02030602050306030303" pitchFamily="18" charset="0"/>
              </a:rPr>
              <a:t> Николаев, Валерий Быковский и Григорий Нелюбов.</a:t>
            </a:r>
            <a:endParaRPr lang="ru-RU" sz="1800" b="1" dirty="0">
              <a:latin typeface="Constantia" panose="02030602050306030303" pitchFamily="18" charset="0"/>
            </a:endParaRPr>
          </a:p>
        </p:txBody>
      </p:sp>
      <p:pic>
        <p:nvPicPr>
          <p:cNvPr id="4" name="Рисунок 3"/>
          <p:cNvPicPr>
            <a:picLocks noChangeAspect="1"/>
          </p:cNvPicPr>
          <p:nvPr/>
        </p:nvPicPr>
        <p:blipFill>
          <a:blip r:embed="rId3"/>
          <a:stretch>
            <a:fillRect/>
          </a:stretch>
        </p:blipFill>
        <p:spPr>
          <a:xfrm>
            <a:off x="1502890" y="2585652"/>
            <a:ext cx="6286500" cy="4191000"/>
          </a:xfrm>
          <a:prstGeom prst="rect">
            <a:avLst/>
          </a:prstGeom>
        </p:spPr>
      </p:pic>
    </p:spTree>
    <p:extLst>
      <p:ext uri="{BB962C8B-B14F-4D97-AF65-F5344CB8AC3E}">
        <p14:creationId xmlns:p14="http://schemas.microsoft.com/office/powerpoint/2010/main" val="16155751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0"/>
            <a:ext cx="7886700" cy="1285103"/>
          </a:xfrm>
        </p:spPr>
        <p:txBody>
          <a:bodyPr/>
          <a:lstStyle/>
          <a:p>
            <a:pPr algn="ctr"/>
            <a:r>
              <a:rPr lang="ru-RU" b="1" dirty="0" smtClean="0">
                <a:latin typeface="Constantia" panose="02030602050306030303" pitchFamily="18" charset="0"/>
              </a:rPr>
              <a:t>Кто первый?</a:t>
            </a:r>
            <a:endParaRPr lang="ru-RU" b="1" dirty="0">
              <a:latin typeface="Constantia" panose="02030602050306030303" pitchFamily="18" charset="0"/>
            </a:endParaRPr>
          </a:p>
        </p:txBody>
      </p:sp>
      <p:sp>
        <p:nvSpPr>
          <p:cNvPr id="3" name="Объект 2"/>
          <p:cNvSpPr>
            <a:spLocks noGrp="1"/>
          </p:cNvSpPr>
          <p:nvPr>
            <p:ph idx="1"/>
          </p:nvPr>
        </p:nvSpPr>
        <p:spPr>
          <a:xfrm>
            <a:off x="461318" y="1013254"/>
            <a:ext cx="8279027" cy="4537633"/>
          </a:xfrm>
        </p:spPr>
        <p:txBody>
          <a:bodyPr>
            <a:normAutofit/>
          </a:bodyPr>
          <a:lstStyle/>
          <a:p>
            <a:pPr marL="0" indent="0" algn="just">
              <a:buNone/>
            </a:pPr>
            <a:r>
              <a:rPr lang="ru-RU" sz="1800" b="1" dirty="0" smtClean="0">
                <a:latin typeface="Constantia" panose="02030602050306030303" pitchFamily="18" charset="0"/>
              </a:rPr>
              <a:t>Решение о том, кто полетит в космос первым принималось специальной комиссией. Но мнение космонавтов учитывалось тоже. Однажды Королев предложил всем членам отряда написать, кто же по их мнению, должен быть первым. Большинство назвали фамилию Гагарин. Космический старт готовился в строжайшей секретности.</a:t>
            </a:r>
            <a:endParaRPr lang="ru-RU" sz="1800" b="1" dirty="0">
              <a:latin typeface="Constantia" panose="02030602050306030303" pitchFamily="18" charset="0"/>
            </a:endParaRPr>
          </a:p>
        </p:txBody>
      </p:sp>
      <p:pic>
        <p:nvPicPr>
          <p:cNvPr id="4" name="Рисунок 3"/>
          <p:cNvPicPr>
            <a:picLocks noChangeAspect="1"/>
          </p:cNvPicPr>
          <p:nvPr/>
        </p:nvPicPr>
        <p:blipFill>
          <a:blip r:embed="rId3"/>
          <a:stretch>
            <a:fillRect/>
          </a:stretch>
        </p:blipFill>
        <p:spPr>
          <a:xfrm>
            <a:off x="1457581" y="2544591"/>
            <a:ext cx="6286500" cy="4019550"/>
          </a:xfrm>
          <a:prstGeom prst="rect">
            <a:avLst/>
          </a:prstGeom>
        </p:spPr>
      </p:pic>
    </p:spTree>
    <p:extLst>
      <p:ext uri="{BB962C8B-B14F-4D97-AF65-F5344CB8AC3E}">
        <p14:creationId xmlns:p14="http://schemas.microsoft.com/office/powerpoint/2010/main" val="26826353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7000"/>
          </a:stretch>
        </a:blipFill>
        <a:effectLst/>
      </p:bgPr>
    </p:bg>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5477279" y="1049500"/>
            <a:ext cx="3420292" cy="4145280"/>
          </a:xfrm>
        </p:spPr>
        <p:txBody>
          <a:bodyPr>
            <a:normAutofit fontScale="92500" lnSpcReduction="10000"/>
          </a:bodyPr>
          <a:lstStyle/>
          <a:p>
            <a:r>
              <a:rPr lang="ru-RU" sz="2800" dirty="0" smtClean="0">
                <a:solidFill>
                  <a:schemeClr val="bg1"/>
                </a:solidFill>
                <a:latin typeface="Constantia" panose="02030602050306030303" pitchFamily="18" charset="0"/>
              </a:rPr>
              <a:t>Поехали!</a:t>
            </a:r>
          </a:p>
          <a:p>
            <a:r>
              <a:rPr lang="ru-RU" sz="2800" dirty="0" smtClean="0">
                <a:solidFill>
                  <a:schemeClr val="bg1"/>
                </a:solidFill>
                <a:latin typeface="Constantia" panose="02030602050306030303" pitchFamily="18" charset="0"/>
              </a:rPr>
              <a:t>12 апреля 1961 года в 9 часов 7 минут с космодрома «Байконур» стартовал космический корабль «Восток» с первым космонавтом Юрием Гагариным </a:t>
            </a:r>
          </a:p>
          <a:p>
            <a:r>
              <a:rPr lang="ru-RU" sz="2800" dirty="0" smtClean="0">
                <a:solidFill>
                  <a:schemeClr val="bg1"/>
                </a:solidFill>
                <a:latin typeface="Constantia" panose="02030602050306030303" pitchFamily="18" charset="0"/>
              </a:rPr>
              <a:t>на борту  </a:t>
            </a:r>
            <a:endParaRPr lang="ru-RU" sz="2800" dirty="0">
              <a:solidFill>
                <a:schemeClr val="bg1"/>
              </a:solidFill>
              <a:latin typeface="Constantia" panose="02030602050306030303" pitchFamily="18" charset="0"/>
            </a:endParaRPr>
          </a:p>
        </p:txBody>
      </p:sp>
    </p:spTree>
    <p:extLst>
      <p:ext uri="{BB962C8B-B14F-4D97-AF65-F5344CB8AC3E}">
        <p14:creationId xmlns:p14="http://schemas.microsoft.com/office/powerpoint/2010/main" val="41916416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a:stretch>
        </a:blipFill>
        <a:effectLst/>
      </p:bgPr>
    </p:bg>
    <p:spTree>
      <p:nvGrpSpPr>
        <p:cNvPr id="1" name=""/>
        <p:cNvGrpSpPr/>
        <p:nvPr/>
      </p:nvGrpSpPr>
      <p:grpSpPr>
        <a:xfrm>
          <a:off x="0" y="0"/>
          <a:ext cx="0" cy="0"/>
          <a:chOff x="0" y="0"/>
          <a:chExt cx="0" cy="0"/>
        </a:xfrm>
      </p:grpSpPr>
      <p:sp>
        <p:nvSpPr>
          <p:cNvPr id="3" name="Объект 2"/>
          <p:cNvSpPr>
            <a:spLocks noGrp="1"/>
          </p:cNvSpPr>
          <p:nvPr>
            <p:ph idx="1"/>
          </p:nvPr>
        </p:nvSpPr>
        <p:spPr>
          <a:xfrm>
            <a:off x="288324" y="112155"/>
            <a:ext cx="8509687" cy="4351338"/>
          </a:xfrm>
        </p:spPr>
        <p:txBody>
          <a:bodyPr>
            <a:normAutofit/>
          </a:bodyPr>
          <a:lstStyle/>
          <a:p>
            <a:pPr marL="0" indent="0" algn="just">
              <a:buNone/>
            </a:pPr>
            <a:r>
              <a:rPr lang="ru-RU" sz="1800" b="1" dirty="0" smtClean="0">
                <a:latin typeface="Constantia" panose="02030602050306030303" pitchFamily="18" charset="0"/>
              </a:rPr>
              <a:t>Первый полет человека в космос продолжался 108 минут… Приземлился спускаемый аппарат в Саратовской области, где когда-то Первый космонавт впервые поднялся в небо и прыгнул с парашютом. Об его полете уже сообщили по радио. Для сообщения по радио было подготовлено три разных текста. Прочитать нужно было только один из них. В одном, печальном, говорилось о том, что космонавт погиб во время полета. В другом, заготовленном на случай внештатного приземления, звучал призыв к людям всего мира помочь в моих поисках. Но, к счастью, они не понадобились, и было зачитано только третье, праздничное, об успешно выполненном полете.</a:t>
            </a:r>
            <a:endParaRPr lang="ru-RU" sz="1800" b="1" dirty="0">
              <a:latin typeface="Constantia" panose="02030602050306030303" pitchFamily="18" charset="0"/>
            </a:endParaRPr>
          </a:p>
        </p:txBody>
      </p:sp>
      <p:pic>
        <p:nvPicPr>
          <p:cNvPr id="4" name="Рисунок 3"/>
          <p:cNvPicPr>
            <a:picLocks noChangeAspect="1"/>
          </p:cNvPicPr>
          <p:nvPr/>
        </p:nvPicPr>
        <p:blipFill>
          <a:blip r:embed="rId3"/>
          <a:stretch>
            <a:fillRect/>
          </a:stretch>
        </p:blipFill>
        <p:spPr>
          <a:xfrm>
            <a:off x="993174" y="2705450"/>
            <a:ext cx="7538651" cy="4078410"/>
          </a:xfrm>
          <a:prstGeom prst="rect">
            <a:avLst/>
          </a:prstGeom>
        </p:spPr>
      </p:pic>
    </p:spTree>
    <p:extLst>
      <p:ext uri="{BB962C8B-B14F-4D97-AF65-F5344CB8AC3E}">
        <p14:creationId xmlns:p14="http://schemas.microsoft.com/office/powerpoint/2010/main" val="7966782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0651" y="134466"/>
            <a:ext cx="7886700" cy="1325563"/>
          </a:xfrm>
        </p:spPr>
        <p:txBody>
          <a:bodyPr/>
          <a:lstStyle/>
          <a:p>
            <a:pPr algn="ctr"/>
            <a:r>
              <a:rPr lang="ru-RU" b="1" dirty="0" smtClean="0">
                <a:latin typeface="Constantia" panose="02030602050306030303" pitchFamily="18" charset="0"/>
              </a:rPr>
              <a:t>Последний полет</a:t>
            </a:r>
            <a:endParaRPr lang="ru-RU" b="1" dirty="0">
              <a:latin typeface="Constantia" panose="02030602050306030303" pitchFamily="18" charset="0"/>
            </a:endParaRPr>
          </a:p>
        </p:txBody>
      </p:sp>
      <p:sp>
        <p:nvSpPr>
          <p:cNvPr id="3" name="Объект 2"/>
          <p:cNvSpPr>
            <a:spLocks noGrp="1"/>
          </p:cNvSpPr>
          <p:nvPr>
            <p:ph idx="1"/>
          </p:nvPr>
        </p:nvSpPr>
        <p:spPr>
          <a:xfrm>
            <a:off x="897924" y="1460029"/>
            <a:ext cx="7669427" cy="5056617"/>
          </a:xfrm>
        </p:spPr>
        <p:txBody>
          <a:bodyPr>
            <a:normAutofit/>
          </a:bodyPr>
          <a:lstStyle/>
          <a:p>
            <a:pPr marL="0" indent="0" algn="just">
              <a:buNone/>
            </a:pPr>
            <a:r>
              <a:rPr lang="ru-RU" sz="1800" b="1" dirty="0" smtClean="0">
                <a:latin typeface="Constantia" panose="02030602050306030303" pitchFamily="18" charset="0"/>
              </a:rPr>
              <a:t>27 марта 1968 года был для Юрия Гагарина обычным днем. С утра тренировочные полеты, а затем планировались различные встречи. Ранним утром Гагарин вместе с командиром полка, полковником Владимиром Сергеевичем Серегиным, опытнейшим летчиком-испытателем, поднялись в воздух на истребителе МиГ-15. Ничто не предвещало беды, полет проходил нормально и уже завершался. Но вдруг, после слов Юрия Алексеевича: «Я – 625-й, задание выполнил. Высота 5200, разрешите вход», связь прервалась.</a:t>
            </a:r>
          </a:p>
          <a:p>
            <a:pPr marL="0" indent="0" algn="just">
              <a:buNone/>
            </a:pPr>
            <a:r>
              <a:rPr lang="ru-RU" sz="1800" b="1" dirty="0" smtClean="0">
                <a:latin typeface="Constantia" panose="02030602050306030303" pitchFamily="18" charset="0"/>
              </a:rPr>
              <a:t>Самолет несколько часов не могли найти. Все это время у товарищей Гагарина и Серегина, летчиков и космонавтов, еще теплилась надежда найти их живыми. И только когда обнаружили большую воронку на месте падения самолета, а неподалеку от нее -  бумажник Юрия Алексеевича с удостоверением личности, водительскими правами и фотографией Королева, все стало ясно…</a:t>
            </a:r>
            <a:endParaRPr lang="ru-RU" sz="1800" b="1" dirty="0">
              <a:latin typeface="Constantia" panose="02030602050306030303" pitchFamily="18" charset="0"/>
            </a:endParaRPr>
          </a:p>
        </p:txBody>
      </p:sp>
    </p:spTree>
    <p:extLst>
      <p:ext uri="{BB962C8B-B14F-4D97-AF65-F5344CB8AC3E}">
        <p14:creationId xmlns:p14="http://schemas.microsoft.com/office/powerpoint/2010/main" val="13921583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1564" y="77743"/>
            <a:ext cx="7886700" cy="1325563"/>
          </a:xfrm>
        </p:spPr>
        <p:txBody>
          <a:bodyPr>
            <a:normAutofit/>
          </a:bodyPr>
          <a:lstStyle/>
          <a:p>
            <a:pPr algn="ctr"/>
            <a:r>
              <a:rPr lang="ru-RU" sz="2800" b="1" dirty="0">
                <a:latin typeface="Constantia" panose="02030602050306030303" pitchFamily="18" charset="0"/>
                <a:cs typeface="Times New Roman" panose="02020603050405020304" pitchFamily="18" charset="0"/>
              </a:rPr>
              <a:t>Предлагаем вашему вниманию литературу из фонда </a:t>
            </a:r>
            <a:r>
              <a:rPr lang="ru-RU" sz="2800" b="1" dirty="0" smtClean="0">
                <a:latin typeface="Constantia" panose="02030602050306030303" pitchFamily="18" charset="0"/>
                <a:cs typeface="Times New Roman" panose="02020603050405020304" pitchFamily="18" charset="0"/>
              </a:rPr>
              <a:t>библиотеки, рассказывающую о жизни первого космонавта - Ю. А. Гагарина</a:t>
            </a:r>
            <a:endParaRPr lang="ru-RU" sz="2800" dirty="0"/>
          </a:p>
        </p:txBody>
      </p:sp>
      <p:pic>
        <p:nvPicPr>
          <p:cNvPr id="8" name="Объект 7"/>
          <p:cNvPicPr>
            <a:picLocks noGrp="1" noChangeAspect="1"/>
          </p:cNvPicPr>
          <p:nvPr>
            <p:ph idx="1"/>
          </p:nvPr>
        </p:nvPicPr>
        <p:blipFill>
          <a:blip r:embed="rId3"/>
          <a:stretch>
            <a:fillRect/>
          </a:stretch>
        </p:blipFill>
        <p:spPr>
          <a:xfrm>
            <a:off x="768457" y="2139248"/>
            <a:ext cx="2408129" cy="2481287"/>
          </a:xfrm>
          <a:prstGeom prst="rect">
            <a:avLst/>
          </a:prstGeom>
        </p:spPr>
      </p:pic>
      <p:sp>
        <p:nvSpPr>
          <p:cNvPr id="9" name="Прямоугольник 8"/>
          <p:cNvSpPr/>
          <p:nvPr/>
        </p:nvSpPr>
        <p:spPr>
          <a:xfrm>
            <a:off x="3265714" y="1716813"/>
            <a:ext cx="5451565" cy="4801314"/>
          </a:xfrm>
          <a:prstGeom prst="rect">
            <a:avLst/>
          </a:prstGeom>
        </p:spPr>
        <p:txBody>
          <a:bodyPr wrap="square">
            <a:spAutoFit/>
          </a:bodyPr>
          <a:lstStyle/>
          <a:p>
            <a:pPr algn="just"/>
            <a:r>
              <a:rPr lang="ru-RU" b="1" dirty="0">
                <a:latin typeface="Constantia" panose="02030602050306030303" pitchFamily="18" charset="0"/>
              </a:rPr>
              <a:t>Белоцерковский, Сергей Михайлович. </a:t>
            </a:r>
          </a:p>
          <a:p>
            <a:pPr algn="just"/>
            <a:r>
              <a:rPr lang="ru-RU" b="1" dirty="0">
                <a:latin typeface="Constantia" panose="02030602050306030303" pitchFamily="18" charset="0"/>
              </a:rPr>
              <a:t>Диплом Гагарина [Текст] / С. М. Белоцерковский ; </a:t>
            </a:r>
            <a:r>
              <a:rPr lang="ru-RU" b="1" dirty="0" err="1">
                <a:latin typeface="Constantia" panose="02030602050306030303" pitchFamily="18" charset="0"/>
              </a:rPr>
              <a:t>худож</a:t>
            </a:r>
            <a:r>
              <a:rPr lang="ru-RU" b="1" dirty="0">
                <a:latin typeface="Constantia" panose="02030602050306030303" pitchFamily="18" charset="0"/>
              </a:rPr>
              <a:t>. В. </a:t>
            </a:r>
            <a:r>
              <a:rPr lang="ru-RU" b="1" dirty="0" err="1">
                <a:latin typeface="Constantia" panose="02030602050306030303" pitchFamily="18" charset="0"/>
              </a:rPr>
              <a:t>Аладьев</a:t>
            </a:r>
            <a:r>
              <a:rPr lang="ru-RU" b="1" dirty="0">
                <a:latin typeface="Constantia" panose="02030602050306030303" pitchFamily="18" charset="0"/>
              </a:rPr>
              <a:t>. - Москва : Молодая гвардия, 1986. - 175 с. : фот. ; 20 см. - 155 000 экз. - (в пер.) : 1.10 р. </a:t>
            </a:r>
            <a:endParaRPr lang="ru-RU" b="1" dirty="0" smtClean="0">
              <a:latin typeface="Constantia" panose="02030602050306030303" pitchFamily="18" charset="0"/>
            </a:endParaRPr>
          </a:p>
          <a:p>
            <a:pPr algn="just"/>
            <a:endParaRPr lang="ru-RU" b="1" dirty="0">
              <a:latin typeface="Constantia" panose="02030602050306030303" pitchFamily="18" charset="0"/>
            </a:endParaRPr>
          </a:p>
          <a:p>
            <a:pPr algn="just"/>
            <a:r>
              <a:rPr lang="ru-RU" b="1" dirty="0">
                <a:latin typeface="Constantia" panose="02030602050306030303" pitchFamily="18" charset="0"/>
              </a:rPr>
              <a:t> Аннотация: Руководитель дипломного проекта Первого космонавта С. М. Белоцерковский рассказывает об учебе Юрия Алексеевича Гагарина и его товарищей по первому отряду космонавтов в Военно-воздушной академии имени Н. Е. Жуковского. Из 'первых рук' читатель сможет узнать об этом пока еще малоизвестном периоде жизни Первого космонавта. Большинство фотографий Ю. А. Гагарина, помещенных в книге, публикуются впервые.  </a:t>
            </a:r>
          </a:p>
        </p:txBody>
      </p:sp>
    </p:spTree>
    <p:extLst>
      <p:ext uri="{BB962C8B-B14F-4D97-AF65-F5344CB8AC3E}">
        <p14:creationId xmlns:p14="http://schemas.microsoft.com/office/powerpoint/2010/main" val="24926213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a:stretch>
        </a:blipFill>
        <a:effectLst/>
      </p:bgPr>
    </p:bg>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3"/>
          <a:stretch>
            <a:fillRect/>
          </a:stretch>
        </p:blipFill>
        <p:spPr>
          <a:xfrm>
            <a:off x="290887" y="381887"/>
            <a:ext cx="1355031" cy="1918265"/>
          </a:xfrm>
          <a:prstGeom prst="rect">
            <a:avLst/>
          </a:prstGeom>
        </p:spPr>
      </p:pic>
      <p:sp>
        <p:nvSpPr>
          <p:cNvPr id="5" name="Прямоугольник 4"/>
          <p:cNvSpPr/>
          <p:nvPr/>
        </p:nvSpPr>
        <p:spPr>
          <a:xfrm>
            <a:off x="1724297" y="1"/>
            <a:ext cx="7167154" cy="2668423"/>
          </a:xfrm>
          <a:prstGeom prst="rect">
            <a:avLst/>
          </a:prstGeom>
        </p:spPr>
        <p:txBody>
          <a:bodyPr wrap="square">
            <a:spAutoFit/>
          </a:bodyPr>
          <a:lstStyle/>
          <a:p>
            <a:pPr algn="just">
              <a:lnSpc>
                <a:spcPct val="107000"/>
              </a:lnSpc>
              <a:spcAft>
                <a:spcPts val="800"/>
              </a:spcAft>
            </a:pPr>
            <a:r>
              <a:rPr lang="ru-RU" b="1" dirty="0">
                <a:latin typeface="Constantia" panose="02030602050306030303" pitchFamily="18" charset="0"/>
                <a:ea typeface="Calibri" panose="020F0502020204030204" pitchFamily="34" charset="0"/>
                <a:cs typeface="Times New Roman" panose="02020603050405020304" pitchFamily="18" charset="0"/>
              </a:rPr>
              <a:t>Гагарин, Валентин Алексеевич. </a:t>
            </a:r>
          </a:p>
          <a:p>
            <a:pPr algn="just">
              <a:lnSpc>
                <a:spcPct val="107000"/>
              </a:lnSpc>
              <a:spcAft>
                <a:spcPts val="800"/>
              </a:spcAft>
            </a:pPr>
            <a:r>
              <a:rPr lang="ru-RU" b="1" dirty="0">
                <a:latin typeface="Constantia" panose="02030602050306030303" pitchFamily="18" charset="0"/>
                <a:ea typeface="Calibri" panose="020F0502020204030204" pitchFamily="34" charset="0"/>
                <a:cs typeface="Times New Roman" panose="02020603050405020304" pitchFamily="18" charset="0"/>
              </a:rPr>
              <a:t>Мой брат Юрий [Текст] : Повесть / В. А. Гагарин; лит. запись В. Сафонова. - 2-е изд., доп. - Москва : Московский рабочий, 1979. - 384 с. : ил. ; 21 см. - 100 000 экз. - (в пер.) : 1.80 р. </a:t>
            </a:r>
          </a:p>
          <a:p>
            <a:pPr algn="just">
              <a:lnSpc>
                <a:spcPct val="107000"/>
              </a:lnSpc>
              <a:spcAft>
                <a:spcPts val="800"/>
              </a:spcAft>
            </a:pPr>
            <a:r>
              <a:rPr lang="ru-RU" b="1" dirty="0">
                <a:latin typeface="Constantia" panose="02030602050306030303" pitchFamily="18" charset="0"/>
                <a:ea typeface="Calibri" panose="020F0502020204030204" pitchFamily="34" charset="0"/>
                <a:cs typeface="Times New Roman" panose="02020603050405020304" pitchFamily="18" charset="0"/>
              </a:rPr>
              <a:t>Аннотация: В повести рассказывается о детстве и юности первого космонавта земли Юрия Алексеевича Гагарина, о времени и условиях, в которых он рос, в которых развивался и мужал его характер.</a:t>
            </a:r>
            <a:endParaRPr lang="ru-RU" b="1" dirty="0">
              <a:effectLst/>
              <a:latin typeface="Constantia" panose="02030602050306030303" pitchFamily="18" charset="0"/>
              <a:ea typeface="Calibri" panose="020F0502020204030204" pitchFamily="34" charset="0"/>
              <a:cs typeface="Times New Roman" panose="02020603050405020304" pitchFamily="18" charset="0"/>
            </a:endParaRPr>
          </a:p>
        </p:txBody>
      </p:sp>
      <p:pic>
        <p:nvPicPr>
          <p:cNvPr id="6" name="Рисунок 5"/>
          <p:cNvPicPr>
            <a:picLocks noChangeAspect="1"/>
          </p:cNvPicPr>
          <p:nvPr/>
        </p:nvPicPr>
        <p:blipFill>
          <a:blip r:embed="rId4"/>
          <a:stretch>
            <a:fillRect/>
          </a:stretch>
        </p:blipFill>
        <p:spPr>
          <a:xfrm>
            <a:off x="7313822" y="3771403"/>
            <a:ext cx="1639966" cy="2615411"/>
          </a:xfrm>
          <a:prstGeom prst="rect">
            <a:avLst/>
          </a:prstGeom>
        </p:spPr>
      </p:pic>
      <p:sp>
        <p:nvSpPr>
          <p:cNvPr id="7" name="Прямоугольник 6"/>
          <p:cNvSpPr/>
          <p:nvPr/>
        </p:nvSpPr>
        <p:spPr>
          <a:xfrm>
            <a:off x="879565" y="3164681"/>
            <a:ext cx="6296298" cy="3693319"/>
          </a:xfrm>
          <a:prstGeom prst="rect">
            <a:avLst/>
          </a:prstGeom>
        </p:spPr>
        <p:txBody>
          <a:bodyPr wrap="square">
            <a:spAutoFit/>
          </a:bodyPr>
          <a:lstStyle/>
          <a:p>
            <a:pPr algn="just"/>
            <a:r>
              <a:rPr lang="ru-RU" b="1" dirty="0">
                <a:latin typeface="Constantia" panose="02030602050306030303" pitchFamily="18" charset="0"/>
              </a:rPr>
              <a:t>Гагарина, Анна Тимофеевна. </a:t>
            </a:r>
          </a:p>
          <a:p>
            <a:pPr algn="just"/>
            <a:r>
              <a:rPr lang="ru-RU" b="1" dirty="0">
                <a:latin typeface="Constantia" panose="02030602050306030303" pitchFamily="18" charset="0"/>
              </a:rPr>
              <a:t>Память сердца / А. Т. Гагарина ; </a:t>
            </a:r>
            <a:r>
              <a:rPr lang="ru-RU" b="1" dirty="0" err="1">
                <a:latin typeface="Constantia" panose="02030602050306030303" pitchFamily="18" charset="0"/>
              </a:rPr>
              <a:t>рец</a:t>
            </a:r>
            <a:r>
              <a:rPr lang="ru-RU" b="1" dirty="0">
                <a:latin typeface="Constantia" panose="02030602050306030303" pitchFamily="18" charset="0"/>
              </a:rPr>
              <a:t>.: А. А. Леонов, В. А. Шаталов ; [фото. : П. </a:t>
            </a:r>
            <a:r>
              <a:rPr lang="ru-RU" b="1" dirty="0" err="1">
                <a:latin typeface="Constantia" panose="02030602050306030303" pitchFamily="18" charset="0"/>
              </a:rPr>
              <a:t>Барзинского</a:t>
            </a:r>
            <a:r>
              <a:rPr lang="ru-RU" b="1" dirty="0">
                <a:latin typeface="Constantia" panose="02030602050306030303" pitchFamily="18" charset="0"/>
              </a:rPr>
              <a:t>, В. Гусева, В. Зимина и др., фотохроника АПН и ТАСС из семейного архива Гагариных]. - 2-е изд. - Москва : Агентства печати Новости, 1986. - 224 . : ил. - 0.85 р. </a:t>
            </a:r>
          </a:p>
          <a:p>
            <a:pPr algn="just"/>
            <a:r>
              <a:rPr lang="ru-RU" b="1" dirty="0" smtClean="0">
                <a:latin typeface="Constantia" panose="02030602050306030303" pitchFamily="18" charset="0"/>
              </a:rPr>
              <a:t>Аннотация</a:t>
            </a:r>
            <a:r>
              <a:rPr lang="ru-RU" b="1" dirty="0">
                <a:latin typeface="Constantia" panose="02030602050306030303" pitchFamily="18" charset="0"/>
              </a:rPr>
              <a:t>: Анна Тимофеевна Гагарина - мать первого космонавта Земли рассказывает в этой книге о жизни сына, о том, как мальчик из простой крестьянской семьи поднялся к вершинам современной науки и техники, как всю свою жизнь сознательно и целеустремленно шел он к своему звездному часу - звездному часу всего человечества.</a:t>
            </a:r>
          </a:p>
        </p:txBody>
      </p:sp>
    </p:spTree>
    <p:extLst>
      <p:ext uri="{BB962C8B-B14F-4D97-AF65-F5344CB8AC3E}">
        <p14:creationId xmlns:p14="http://schemas.microsoft.com/office/powerpoint/2010/main" val="25442483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a:stretch>
        </a:blipFill>
        <a:effectLst/>
      </p:bgPr>
    </p:bg>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3"/>
          <a:stretch>
            <a:fillRect/>
          </a:stretch>
        </p:blipFill>
        <p:spPr>
          <a:xfrm>
            <a:off x="302390" y="634475"/>
            <a:ext cx="2140364" cy="2126142"/>
          </a:xfrm>
          <a:prstGeom prst="rect">
            <a:avLst/>
          </a:prstGeom>
        </p:spPr>
      </p:pic>
      <p:sp>
        <p:nvSpPr>
          <p:cNvPr id="5" name="Прямоугольник 4"/>
          <p:cNvSpPr/>
          <p:nvPr/>
        </p:nvSpPr>
        <p:spPr>
          <a:xfrm>
            <a:off x="2547257" y="476367"/>
            <a:ext cx="6335486" cy="5632311"/>
          </a:xfrm>
          <a:prstGeom prst="rect">
            <a:avLst/>
          </a:prstGeom>
        </p:spPr>
        <p:txBody>
          <a:bodyPr wrap="square">
            <a:spAutoFit/>
          </a:bodyPr>
          <a:lstStyle/>
          <a:p>
            <a:pPr algn="just"/>
            <a:r>
              <a:rPr lang="ru-RU" b="1" dirty="0">
                <a:latin typeface="Constantia" panose="02030602050306030303" pitchFamily="18" charset="0"/>
              </a:rPr>
              <a:t>Гагарина, Валентина Ивановна. </a:t>
            </a:r>
          </a:p>
          <a:p>
            <a:pPr algn="just"/>
            <a:r>
              <a:rPr lang="ru-RU" b="1" dirty="0">
                <a:latin typeface="Constantia" panose="02030602050306030303" pitchFamily="18" charset="0"/>
              </a:rPr>
              <a:t>108 минут и вся жизнь [Текст] : биография отдельного лица / В. И. Гагарина. - 3-е изд., доп. - Москва : Молодая гвардия, 1986. - 160 с. : </a:t>
            </a:r>
            <a:r>
              <a:rPr lang="ru-RU" b="1" dirty="0" err="1">
                <a:latin typeface="Constantia" panose="02030602050306030303" pitchFamily="18" charset="0"/>
              </a:rPr>
              <a:t>фотогр</a:t>
            </a:r>
            <a:r>
              <a:rPr lang="ru-RU" b="1" dirty="0">
                <a:latin typeface="Constantia" panose="02030602050306030303" pitchFamily="18" charset="0"/>
              </a:rPr>
              <a:t>. ; 20 см. - 50 000 экз. - (в пер.) : 1.30 р. </a:t>
            </a:r>
            <a:endParaRPr lang="ru-RU" b="1" dirty="0" smtClean="0">
              <a:latin typeface="Constantia" panose="02030602050306030303" pitchFamily="18" charset="0"/>
            </a:endParaRPr>
          </a:p>
          <a:p>
            <a:pPr algn="just"/>
            <a:endParaRPr lang="ru-RU" b="1" dirty="0">
              <a:latin typeface="Constantia" panose="02030602050306030303" pitchFamily="18" charset="0"/>
            </a:endParaRPr>
          </a:p>
          <a:p>
            <a:pPr algn="just"/>
            <a:r>
              <a:rPr lang="ru-RU" b="1" dirty="0">
                <a:latin typeface="Constantia" panose="02030602050306030303" pitchFamily="18" charset="0"/>
              </a:rPr>
              <a:t>Аннотация: О подвиге Юрия Алексеевича Гагарина написаны документальные повести и романы, стихотворения и песни на многих языках мира, сняты кинофильмы. Есть музеи, пластинки, есть собрания картин... Всемирная известность, всемирная слава. А каким космонавт-1 был в повседневной, будничной жизни, среди друзей, близких? Книга "108 минут и вся жизнь" о Юрии Гагарине, о человеке планеты Земля, который первым перешагнул грань космического неведомого, о его жизни и любви, призвании и идеалах. Эта книга о трудном пути в космос, 108 минутах звездного полета и о том, что было потом... Написала его жена и друг космонавта-1 Валентина Ивановна Гагарина.</a:t>
            </a:r>
          </a:p>
        </p:txBody>
      </p:sp>
    </p:spTree>
    <p:extLst>
      <p:ext uri="{BB962C8B-B14F-4D97-AF65-F5344CB8AC3E}">
        <p14:creationId xmlns:p14="http://schemas.microsoft.com/office/powerpoint/2010/main" val="24508584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a:stretch>
        </a:blipFill>
        <a:effectLst/>
      </p:bgPr>
    </p:bg>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3"/>
          <a:stretch>
            <a:fillRect/>
          </a:stretch>
        </p:blipFill>
        <p:spPr>
          <a:xfrm>
            <a:off x="695750" y="330527"/>
            <a:ext cx="1499746" cy="2377646"/>
          </a:xfrm>
          <a:prstGeom prst="rect">
            <a:avLst/>
          </a:prstGeom>
        </p:spPr>
      </p:pic>
      <p:sp>
        <p:nvSpPr>
          <p:cNvPr id="5" name="Прямоугольник 4"/>
          <p:cNvSpPr/>
          <p:nvPr/>
        </p:nvSpPr>
        <p:spPr>
          <a:xfrm>
            <a:off x="2329542" y="226689"/>
            <a:ext cx="6379029" cy="2585323"/>
          </a:xfrm>
          <a:prstGeom prst="rect">
            <a:avLst/>
          </a:prstGeom>
        </p:spPr>
        <p:txBody>
          <a:bodyPr wrap="square">
            <a:spAutoFit/>
          </a:bodyPr>
          <a:lstStyle/>
          <a:p>
            <a:pPr algn="just"/>
            <a:r>
              <a:rPr lang="ru-RU" b="1" dirty="0">
                <a:latin typeface="Constantia" panose="02030602050306030303" pitchFamily="18" charset="0"/>
              </a:rPr>
              <a:t>Губарев, Владимир Степанович. </a:t>
            </a:r>
          </a:p>
          <a:p>
            <a:pPr algn="just"/>
            <a:r>
              <a:rPr lang="ru-RU" b="1" dirty="0">
                <a:latin typeface="Constantia" panose="02030602050306030303" pitchFamily="18" charset="0"/>
              </a:rPr>
              <a:t>Утро космоса. Королев и Гагарин [Текст ] : / В. С. Губарев ; ред. В. </a:t>
            </a:r>
            <a:r>
              <a:rPr lang="ru-RU" b="1" dirty="0" err="1">
                <a:latin typeface="Constantia" panose="02030602050306030303" pitchFamily="18" charset="0"/>
              </a:rPr>
              <a:t>Родиков</a:t>
            </a:r>
            <a:r>
              <a:rPr lang="ru-RU" b="1" dirty="0">
                <a:latin typeface="Constantia" panose="02030602050306030303" pitchFamily="18" charset="0"/>
              </a:rPr>
              <a:t> ; </a:t>
            </a:r>
            <a:r>
              <a:rPr lang="ru-RU" b="1" dirty="0" err="1">
                <a:latin typeface="Constantia" panose="02030602050306030303" pitchFamily="18" charset="0"/>
              </a:rPr>
              <a:t>худож</a:t>
            </a:r>
            <a:r>
              <a:rPr lang="ru-RU" b="1" dirty="0">
                <a:latin typeface="Constantia" panose="02030602050306030303" pitchFamily="18" charset="0"/>
              </a:rPr>
              <a:t>. А. Салтанов. - Москва : Молодая гвардия, 1984. - 191 с. : ил. ; 21 см. - (Люди и космос). - 100000 экз. - (в пер.) : 0.55 р. </a:t>
            </a:r>
          </a:p>
          <a:p>
            <a:pPr algn="just"/>
            <a:r>
              <a:rPr lang="ru-RU" b="1" dirty="0">
                <a:latin typeface="Constantia" panose="02030602050306030303" pitchFamily="18" charset="0"/>
              </a:rPr>
              <a:t>Аннотация: Книга о Главном конструкторе ракетно-космической техники и Первом космонавте планеты. В биографической хронике писатель рассказывает, как эти два человека шли к 12 апреля 1961 года.</a:t>
            </a:r>
          </a:p>
        </p:txBody>
      </p:sp>
      <p:pic>
        <p:nvPicPr>
          <p:cNvPr id="6" name="Рисунок 5"/>
          <p:cNvPicPr>
            <a:picLocks noChangeAspect="1"/>
          </p:cNvPicPr>
          <p:nvPr/>
        </p:nvPicPr>
        <p:blipFill>
          <a:blip r:embed="rId4"/>
          <a:stretch>
            <a:fillRect/>
          </a:stretch>
        </p:blipFill>
        <p:spPr>
          <a:xfrm>
            <a:off x="7382633" y="3679099"/>
            <a:ext cx="1421731" cy="2334284"/>
          </a:xfrm>
          <a:prstGeom prst="rect">
            <a:avLst/>
          </a:prstGeom>
        </p:spPr>
      </p:pic>
      <p:sp>
        <p:nvSpPr>
          <p:cNvPr id="7" name="Прямоугольник 6"/>
          <p:cNvSpPr/>
          <p:nvPr/>
        </p:nvSpPr>
        <p:spPr>
          <a:xfrm>
            <a:off x="1027611" y="3021018"/>
            <a:ext cx="6209212" cy="3693319"/>
          </a:xfrm>
          <a:prstGeom prst="rect">
            <a:avLst/>
          </a:prstGeom>
        </p:spPr>
        <p:txBody>
          <a:bodyPr wrap="square">
            <a:spAutoFit/>
          </a:bodyPr>
          <a:lstStyle/>
          <a:p>
            <a:pPr algn="just"/>
            <a:r>
              <a:rPr lang="ru-RU" b="1" dirty="0">
                <a:latin typeface="Constantia" panose="02030602050306030303" pitchFamily="18" charset="0"/>
              </a:rPr>
              <a:t>Казаков, Семён Дмитриевич. </a:t>
            </a:r>
          </a:p>
          <a:p>
            <a:pPr algn="just"/>
            <a:r>
              <a:rPr lang="ru-RU" b="1" dirty="0">
                <a:latin typeface="Constantia" panose="02030602050306030303" pitchFamily="18" charset="0"/>
              </a:rPr>
              <a:t>Юрий Гагарин: портрет без ретуши [Текст] / С. Д. Казаков. - Москва : Советская Россия, 1991. - 176 с. : ил. ; 20 см. - 50 000 экз. - ISBN 5-268-01407-2 : 2.00 р. </a:t>
            </a:r>
          </a:p>
          <a:p>
            <a:pPr algn="just"/>
            <a:r>
              <a:rPr lang="ru-RU" b="1" dirty="0">
                <a:latin typeface="Constantia" panose="02030602050306030303" pitchFamily="18" charset="0"/>
              </a:rPr>
              <a:t>Аннотация: Гибель первого космонавта планеты Ю</a:t>
            </a:r>
            <a:r>
              <a:rPr lang="ru-RU" b="1" dirty="0" smtClean="0">
                <a:latin typeface="Constantia" panose="02030602050306030303" pitchFamily="18" charset="0"/>
              </a:rPr>
              <a:t>. А. Гагарина </a:t>
            </a:r>
            <a:r>
              <a:rPr lang="ru-RU" b="1" dirty="0">
                <a:latin typeface="Constantia" panose="02030602050306030303" pitchFamily="18" charset="0"/>
              </a:rPr>
              <a:t>люди назвали трагедией века. Легенды и домыслы высказывались самые невероятные, потому что сразу не было сказано правды. Смоленский журналист Семен Казаков, один из близких друзей Юрия Гагарина еще по совместной службе на Севере, после долгих и кропотливых поисков пришел к определенному мнению о причинах катастрофы.</a:t>
            </a:r>
          </a:p>
        </p:txBody>
      </p:sp>
    </p:spTree>
    <p:extLst>
      <p:ext uri="{BB962C8B-B14F-4D97-AF65-F5344CB8AC3E}">
        <p14:creationId xmlns:p14="http://schemas.microsoft.com/office/powerpoint/2010/main" val="1425080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a:stretch>
        </a:blipFill>
        <a:effectLst/>
      </p:bgPr>
    </p:bg>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3"/>
          <a:stretch>
            <a:fillRect/>
          </a:stretch>
        </p:blipFill>
        <p:spPr>
          <a:xfrm>
            <a:off x="464533" y="527357"/>
            <a:ext cx="1579001" cy="2036240"/>
          </a:xfrm>
          <a:prstGeom prst="rect">
            <a:avLst/>
          </a:prstGeom>
        </p:spPr>
      </p:pic>
      <p:sp>
        <p:nvSpPr>
          <p:cNvPr id="5" name="Прямоугольник 4"/>
          <p:cNvSpPr/>
          <p:nvPr/>
        </p:nvSpPr>
        <p:spPr>
          <a:xfrm>
            <a:off x="2194560" y="148047"/>
            <a:ext cx="6680848" cy="3139321"/>
          </a:xfrm>
          <a:prstGeom prst="rect">
            <a:avLst/>
          </a:prstGeom>
        </p:spPr>
        <p:txBody>
          <a:bodyPr wrap="square">
            <a:spAutoFit/>
          </a:bodyPr>
          <a:lstStyle/>
          <a:p>
            <a:pPr algn="just"/>
            <a:r>
              <a:rPr lang="ru-RU" b="1" dirty="0" err="1">
                <a:latin typeface="Constantia" panose="02030602050306030303" pitchFamily="18" charset="0"/>
              </a:rPr>
              <a:t>Монвиж</a:t>
            </a:r>
            <a:r>
              <a:rPr lang="ru-RU" b="1" dirty="0">
                <a:latin typeface="Constantia" panose="02030602050306030303" pitchFamily="18" charset="0"/>
              </a:rPr>
              <a:t>- Монтвид, Александр. </a:t>
            </a:r>
          </a:p>
          <a:p>
            <a:pPr algn="just"/>
            <a:r>
              <a:rPr lang="ru-RU" b="1" dirty="0">
                <a:latin typeface="Constantia" panose="02030602050306030303" pitchFamily="18" charset="0"/>
              </a:rPr>
              <a:t>Юрий Гагарин [Текст] : биография великого человека / А. </a:t>
            </a:r>
            <a:r>
              <a:rPr lang="ru-RU" b="1" dirty="0" err="1">
                <a:latin typeface="Constantia" panose="02030602050306030303" pitchFamily="18" charset="0"/>
              </a:rPr>
              <a:t>Монвиж</a:t>
            </a:r>
            <a:r>
              <a:rPr lang="ru-RU" b="1" dirty="0">
                <a:latin typeface="Constantia" panose="02030602050306030303" pitchFamily="18" charset="0"/>
              </a:rPr>
              <a:t>- Монтвид ; </a:t>
            </a:r>
            <a:r>
              <a:rPr lang="ru-RU" b="1" dirty="0" err="1">
                <a:latin typeface="Constantia" panose="02030602050306030303" pitchFamily="18" charset="0"/>
              </a:rPr>
              <a:t>худож</a:t>
            </a:r>
            <a:r>
              <a:rPr lang="ru-RU" b="1" dirty="0">
                <a:latin typeface="Constantia" panose="02030602050306030303" pitchFamily="18" charset="0"/>
              </a:rPr>
              <a:t>. М. М. Салтыков. - Москва : Издательство АСТ, 2015. - 60,[4] с. : ил. ; 27 см. - (Будь как я). - 3 000 экз. - ISBN 978-5-17-088879-5 (в пер.) : 213.40 р. </a:t>
            </a:r>
          </a:p>
          <a:p>
            <a:pPr algn="just"/>
            <a:r>
              <a:rPr lang="ru-RU" b="1" dirty="0">
                <a:latin typeface="Constantia" panose="02030602050306030303" pitchFamily="18" charset="0"/>
              </a:rPr>
              <a:t>Аннотация: Книга о жизни первого космонавта Земли Юрия Александровича Гагарина написана в необычной манере- от первого лица. Надеемся, что эта форма заинтересует юных читателей, и они узнают много нового и интересного о настоящих героях- покорителях космоса.</a:t>
            </a:r>
          </a:p>
        </p:txBody>
      </p:sp>
      <p:pic>
        <p:nvPicPr>
          <p:cNvPr id="6" name="Рисунок 5"/>
          <p:cNvPicPr>
            <a:picLocks noChangeAspect="1"/>
          </p:cNvPicPr>
          <p:nvPr/>
        </p:nvPicPr>
        <p:blipFill>
          <a:blip r:embed="rId4"/>
          <a:stretch>
            <a:fillRect/>
          </a:stretch>
        </p:blipFill>
        <p:spPr>
          <a:xfrm>
            <a:off x="7314697" y="3912510"/>
            <a:ext cx="1560711" cy="2444708"/>
          </a:xfrm>
          <a:prstGeom prst="rect">
            <a:avLst/>
          </a:prstGeom>
        </p:spPr>
      </p:pic>
      <p:sp>
        <p:nvSpPr>
          <p:cNvPr id="7" name="Прямоугольник 6"/>
          <p:cNvSpPr/>
          <p:nvPr/>
        </p:nvSpPr>
        <p:spPr>
          <a:xfrm>
            <a:off x="1001486" y="3335147"/>
            <a:ext cx="6069874" cy="3416320"/>
          </a:xfrm>
          <a:prstGeom prst="rect">
            <a:avLst/>
          </a:prstGeom>
        </p:spPr>
        <p:txBody>
          <a:bodyPr wrap="square">
            <a:spAutoFit/>
          </a:bodyPr>
          <a:lstStyle/>
          <a:p>
            <a:pPr algn="just"/>
            <a:r>
              <a:rPr lang="ru-RU" b="1" dirty="0">
                <a:latin typeface="Constantia" panose="02030602050306030303" pitchFamily="18" charset="0"/>
              </a:rPr>
              <a:t>Обухова, Лидия Алексеевна. </a:t>
            </a:r>
          </a:p>
          <a:p>
            <a:pPr algn="just"/>
            <a:r>
              <a:rPr lang="ru-RU" b="1" dirty="0">
                <a:latin typeface="Constantia" panose="02030602050306030303" pitchFamily="18" charset="0"/>
              </a:rPr>
              <a:t>Вначале была Земля [Текст] : Повесть-воспоминание о Юрии Гагарине / Л. А. Обухова. - Москва : Современник, 1973. - 269 с. : ил., фот. ; 20 см. - 150 000 экз. - (в пер.) : 1.11 р. </a:t>
            </a:r>
          </a:p>
          <a:p>
            <a:pPr algn="just"/>
            <a:r>
              <a:rPr lang="ru-RU" b="1" dirty="0">
                <a:latin typeface="Constantia" panose="02030602050306030303" pitchFamily="18" charset="0"/>
              </a:rPr>
              <a:t>    Аннотация: К образу Юрия Гагарина писательница подошла своеобразно. Она отказалась от исключительности образа героя, но показала Первого космонавта человеком среди людей, со всем его обаянием и неподдельной народностью. Гагарин — это символ и нашего настоящего и нашего будущего.</a:t>
            </a:r>
          </a:p>
        </p:txBody>
      </p:sp>
    </p:spTree>
    <p:extLst>
      <p:ext uri="{BB962C8B-B14F-4D97-AF65-F5344CB8AC3E}">
        <p14:creationId xmlns:p14="http://schemas.microsoft.com/office/powerpoint/2010/main" val="4039213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a:stretch>
        </a:blipFill>
        <a:effectLst/>
      </p:bgPr>
    </p:bg>
    <p:spTree>
      <p:nvGrpSpPr>
        <p:cNvPr id="1" name=""/>
        <p:cNvGrpSpPr/>
        <p:nvPr/>
      </p:nvGrpSpPr>
      <p:grpSpPr>
        <a:xfrm>
          <a:off x="0" y="0"/>
          <a:ext cx="0" cy="0"/>
          <a:chOff x="0" y="0"/>
          <a:chExt cx="0" cy="0"/>
        </a:xfrm>
      </p:grpSpPr>
      <p:pic>
        <p:nvPicPr>
          <p:cNvPr id="6" name="Рисунок 5"/>
          <p:cNvPicPr>
            <a:picLocks noChangeAspect="1"/>
          </p:cNvPicPr>
          <p:nvPr/>
        </p:nvPicPr>
        <p:blipFill>
          <a:blip r:embed="rId3"/>
          <a:stretch>
            <a:fillRect/>
          </a:stretch>
        </p:blipFill>
        <p:spPr>
          <a:xfrm>
            <a:off x="339633" y="573212"/>
            <a:ext cx="1583221" cy="2412172"/>
          </a:xfrm>
          <a:prstGeom prst="rect">
            <a:avLst/>
          </a:prstGeom>
        </p:spPr>
      </p:pic>
      <p:sp>
        <p:nvSpPr>
          <p:cNvPr id="7" name="Прямоугольник 6"/>
          <p:cNvSpPr/>
          <p:nvPr/>
        </p:nvSpPr>
        <p:spPr>
          <a:xfrm>
            <a:off x="2151017" y="426720"/>
            <a:ext cx="6588035" cy="5355312"/>
          </a:xfrm>
          <a:prstGeom prst="rect">
            <a:avLst/>
          </a:prstGeom>
        </p:spPr>
        <p:txBody>
          <a:bodyPr wrap="square">
            <a:spAutoFit/>
          </a:bodyPr>
          <a:lstStyle/>
          <a:p>
            <a:pPr algn="just"/>
            <a:r>
              <a:rPr lang="ru-RU" b="1" dirty="0">
                <a:latin typeface="Constantia" panose="02030602050306030303" pitchFamily="18" charset="0"/>
              </a:rPr>
              <a:t>Степанов, Виктор Александрович. </a:t>
            </a:r>
          </a:p>
          <a:p>
            <a:pPr algn="just"/>
            <a:r>
              <a:rPr lang="ru-RU" b="1" dirty="0">
                <a:latin typeface="Constantia" panose="02030602050306030303" pitchFamily="18" charset="0"/>
              </a:rPr>
              <a:t>Юрий Гагарин : биография отдельного лица / В. А. Степанов. - Москва : Молодая гвардия, 1987. - 335 с. : ил. ; 21 см. - (Жизнь замечательных людей. Серия биографий ; </a:t>
            </a:r>
            <a:r>
              <a:rPr lang="ru-RU" b="1" dirty="0" err="1">
                <a:latin typeface="Constantia" panose="02030602050306030303" pitchFamily="18" charset="0"/>
              </a:rPr>
              <a:t>Вып</a:t>
            </a:r>
            <a:r>
              <a:rPr lang="ru-RU" b="1" dirty="0">
                <a:latin typeface="Constantia" panose="02030602050306030303" pitchFamily="18" charset="0"/>
              </a:rPr>
              <a:t>. 1 (676)). - 300000 экз. - (в пер.) : 1.70 р. </a:t>
            </a:r>
          </a:p>
          <a:p>
            <a:pPr algn="just"/>
            <a:r>
              <a:rPr lang="ru-RU" b="1" dirty="0">
                <a:latin typeface="Constantia" panose="02030602050306030303" pitchFamily="18" charset="0"/>
              </a:rPr>
              <a:t>Аннотация: В немеркнущем созвездии героев нашего народа ослепительно ярко сверкает короткая жизнь первого космонавта планеты — Юрия Алексеевича Гагарина. Книга построена на обширном документальном материале, важное место в котором занимают свидетельства близких друзей и соратников Юрия Гагарина, а также собственные воспоминания автора, лично знавшего первопроходца космоса</a:t>
            </a:r>
            <a:r>
              <a:rPr lang="ru-RU" b="1" dirty="0" smtClean="0">
                <a:latin typeface="Constantia" panose="02030602050306030303" pitchFamily="18" charset="0"/>
              </a:rPr>
              <a:t>. Рецензенты</a:t>
            </a:r>
            <a:r>
              <a:rPr lang="ru-RU" b="1" dirty="0">
                <a:latin typeface="Constantia" panose="02030602050306030303" pitchFamily="18" charset="0"/>
              </a:rPr>
              <a:t>: дважды Герой Советского Союза, летчик-космонавт СССР П. Р. Попович; первый заместитель председателя Федерации космонавтики СССР И. Г. Борисенко</a:t>
            </a:r>
            <a:r>
              <a:rPr lang="ru-RU" b="1" dirty="0" smtClean="0">
                <a:latin typeface="Constantia" panose="02030602050306030303" pitchFamily="18" charset="0"/>
              </a:rPr>
              <a:t>. В </a:t>
            </a:r>
            <a:r>
              <a:rPr lang="ru-RU" b="1" dirty="0">
                <a:latin typeface="Constantia" panose="02030602050306030303" pitchFamily="18" charset="0"/>
              </a:rPr>
              <a:t>книге использованы фотографии: П. Барашева, А. </a:t>
            </a:r>
            <a:r>
              <a:rPr lang="ru-RU" b="1" dirty="0" err="1">
                <a:latin typeface="Constantia" panose="02030602050306030303" pitchFamily="18" charset="0"/>
              </a:rPr>
              <a:t>Моклецова</a:t>
            </a:r>
            <a:r>
              <a:rPr lang="ru-RU" b="1" dirty="0">
                <a:latin typeface="Constantia" panose="02030602050306030303" pitchFamily="18" charset="0"/>
              </a:rPr>
              <a:t>, И. Снегирева, А. Софийского, М. Харлампиева, В. Шмакова, А. Щекочихина.</a:t>
            </a:r>
          </a:p>
        </p:txBody>
      </p:sp>
      <p:sp>
        <p:nvSpPr>
          <p:cNvPr id="9" name="Прямоугольник 8"/>
          <p:cNvSpPr/>
          <p:nvPr/>
        </p:nvSpPr>
        <p:spPr>
          <a:xfrm>
            <a:off x="2151017" y="6354131"/>
            <a:ext cx="5279134" cy="646331"/>
          </a:xfrm>
          <a:prstGeom prst="rect">
            <a:avLst/>
          </a:prstGeom>
        </p:spPr>
        <p:txBody>
          <a:bodyPr wrap="square">
            <a:spAutoFit/>
          </a:bodyPr>
          <a:lstStyle/>
          <a:p>
            <a:r>
              <a:rPr lang="ru-RU" b="1" dirty="0">
                <a:latin typeface="Constantia" panose="02030602050306030303" pitchFamily="18" charset="0"/>
              </a:rPr>
              <a:t>Составитель: библиограф Л. В. Третьякова</a:t>
            </a:r>
          </a:p>
          <a:p>
            <a:endParaRPr lang="ru-RU" dirty="0"/>
          </a:p>
        </p:txBody>
      </p:sp>
    </p:spTree>
    <p:extLst>
      <p:ext uri="{BB962C8B-B14F-4D97-AF65-F5344CB8AC3E}">
        <p14:creationId xmlns:p14="http://schemas.microsoft.com/office/powerpoint/2010/main" val="2281580916"/>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675</TotalTime>
  <Words>2432</Words>
  <Application>Microsoft Office PowerPoint</Application>
  <PresentationFormat>Экран (4:3)</PresentationFormat>
  <Paragraphs>59</Paragraphs>
  <Slides>21</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21</vt:i4>
      </vt:variant>
    </vt:vector>
  </HeadingPairs>
  <TitlesOfParts>
    <vt:vector size="28" baseType="lpstr">
      <vt:lpstr>Arial</vt:lpstr>
      <vt:lpstr>Bookman Old Style</vt:lpstr>
      <vt:lpstr>Calibri</vt:lpstr>
      <vt:lpstr>Calibri Light</vt:lpstr>
      <vt:lpstr>Constantia</vt:lpstr>
      <vt:lpstr>Times New Roman</vt:lpstr>
      <vt:lpstr>Тема Office</vt:lpstr>
      <vt:lpstr>МБУ «Культурно-информационный центр «КреДо» «Приобская библиотека семейного чтения»</vt:lpstr>
      <vt:lpstr>108 минут  и вся жизнь</vt:lpstr>
      <vt:lpstr>Детство, прерванное войной</vt:lpstr>
      <vt:lpstr>Презентация PowerPoint</vt:lpstr>
      <vt:lpstr>В Москву…</vt:lpstr>
      <vt:lpstr>Первые шаги в небо</vt:lpstr>
      <vt:lpstr>Презентация PowerPoint</vt:lpstr>
      <vt:lpstr>Презентация PowerPoint</vt:lpstr>
      <vt:lpstr>За Полярным кругом</vt:lpstr>
      <vt:lpstr>Рапорт</vt:lpstr>
      <vt:lpstr>Первый отряд</vt:lpstr>
      <vt:lpstr>Кто первый?</vt:lpstr>
      <vt:lpstr>Презентация PowerPoint</vt:lpstr>
      <vt:lpstr>Презентация PowerPoint</vt:lpstr>
      <vt:lpstr>Последний полет</vt:lpstr>
      <vt:lpstr>Предлагаем вашему вниманию литературу из фонда библиотеки, рассказывающую о жизни первого космонавта - Ю. А. Гагарина</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user</cp:lastModifiedBy>
  <cp:revision>33</cp:revision>
  <dcterms:created xsi:type="dcterms:W3CDTF">2019-02-01T08:56:39Z</dcterms:created>
  <dcterms:modified xsi:type="dcterms:W3CDTF">2019-03-07T07:59:03Z</dcterms:modified>
</cp:coreProperties>
</file>