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1"/>
  </p:notesMasterIdLst>
  <p:sldIdLst>
    <p:sldId id="256" r:id="rId2"/>
    <p:sldId id="257" r:id="rId3"/>
    <p:sldId id="264" r:id="rId4"/>
    <p:sldId id="258" r:id="rId5"/>
    <p:sldId id="259" r:id="rId6"/>
    <p:sldId id="260" r:id="rId7"/>
    <p:sldId id="261" r:id="rId8"/>
    <p:sldId id="263" r:id="rId9"/>
    <p:sldId id="262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10" d="100"/>
          <a:sy n="110" d="100"/>
        </p:scale>
        <p:origin x="1644" y="-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B4C276-1647-4F83-87C2-243FCDCF4667}" type="datetimeFigureOut">
              <a:rPr lang="ru-RU" smtClean="0"/>
              <a:t>25.01.2019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6281B1-E1DA-499F-850B-5565F99670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0884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6281B1-E1DA-499F-850B-5565F99670F9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63693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5C537A-20E1-4D5F-AD2A-9417246820BF}" type="datetimeFigureOut">
              <a:rPr lang="ru-RU" smtClean="0"/>
              <a:t>25.01.2019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AD284-A7E4-4BD5-B829-EE5F22E42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73384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5C537A-20E1-4D5F-AD2A-9417246820BF}" type="datetimeFigureOut">
              <a:rPr lang="ru-RU" smtClean="0"/>
              <a:t>25.01.2019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AD284-A7E4-4BD5-B829-EE5F22E42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33324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5C537A-20E1-4D5F-AD2A-9417246820BF}" type="datetimeFigureOut">
              <a:rPr lang="ru-RU" smtClean="0"/>
              <a:t>25.01.2019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AD284-A7E4-4BD5-B829-EE5F22E42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7030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5C537A-20E1-4D5F-AD2A-9417246820BF}" type="datetimeFigureOut">
              <a:rPr lang="ru-RU" smtClean="0"/>
              <a:t>25.01.2019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AD284-A7E4-4BD5-B829-EE5F22E42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95565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5C537A-20E1-4D5F-AD2A-9417246820BF}" type="datetimeFigureOut">
              <a:rPr lang="ru-RU" smtClean="0"/>
              <a:t>25.01.2019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AD284-A7E4-4BD5-B829-EE5F22E42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67984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5C537A-20E1-4D5F-AD2A-9417246820BF}" type="datetimeFigureOut">
              <a:rPr lang="ru-RU" smtClean="0"/>
              <a:t>25.01.2019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AD284-A7E4-4BD5-B829-EE5F22E42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89901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5C537A-20E1-4D5F-AD2A-9417246820BF}" type="datetimeFigureOut">
              <a:rPr lang="ru-RU" smtClean="0"/>
              <a:t>25.01.2019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AD284-A7E4-4BD5-B829-EE5F22E42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21733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5C537A-20E1-4D5F-AD2A-9417246820BF}" type="datetimeFigureOut">
              <a:rPr lang="ru-RU" smtClean="0"/>
              <a:t>25.01.2019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AD284-A7E4-4BD5-B829-EE5F22E42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02855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5C537A-20E1-4D5F-AD2A-9417246820BF}" type="datetimeFigureOut">
              <a:rPr lang="ru-RU" smtClean="0"/>
              <a:t>25.01.2019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AD284-A7E4-4BD5-B829-EE5F22E42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02204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5C537A-20E1-4D5F-AD2A-9417246820BF}" type="datetimeFigureOut">
              <a:rPr lang="ru-RU" smtClean="0"/>
              <a:t>25.01.2019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AD284-A7E4-4BD5-B829-EE5F22E42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09142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5C537A-20E1-4D5F-AD2A-9417246820BF}" type="datetimeFigureOut">
              <a:rPr lang="ru-RU" smtClean="0"/>
              <a:t>25.01.2019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AD284-A7E4-4BD5-B829-EE5F22E42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08355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5C537A-20E1-4D5F-AD2A-9417246820BF}" type="datetimeFigureOut">
              <a:rPr lang="ru-RU" smtClean="0"/>
              <a:t>25.01.2019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AAD284-A7E4-4BD5-B829-EE5F22E42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08416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-60961" y="283810"/>
            <a:ext cx="9335589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i="1" dirty="0">
                <a:solidFill>
                  <a:prstClr val="black"/>
                </a:solidFill>
                <a:latin typeface="Constantia" panose="02030602050306030303" pitchFamily="18" charset="0"/>
              </a:rPr>
              <a:t>МБУ «Культурно-информационный центр «</a:t>
            </a:r>
            <a:r>
              <a:rPr lang="ru-RU" sz="2400" i="1" dirty="0" err="1">
                <a:solidFill>
                  <a:prstClr val="black"/>
                </a:solidFill>
                <a:latin typeface="Constantia" panose="02030602050306030303" pitchFamily="18" charset="0"/>
              </a:rPr>
              <a:t>КреДо</a:t>
            </a:r>
            <a:r>
              <a:rPr lang="ru-RU" sz="2400" i="1" dirty="0">
                <a:solidFill>
                  <a:prstClr val="black"/>
                </a:solidFill>
                <a:latin typeface="Constantia" panose="02030602050306030303" pitchFamily="18" charset="0"/>
              </a:rPr>
              <a:t>»</a:t>
            </a:r>
            <a:r>
              <a:rPr lang="ru-RU" sz="4000" dirty="0">
                <a:solidFill>
                  <a:prstClr val="black"/>
                </a:solidFill>
                <a:latin typeface="Monotype Corsiva" panose="03010101010201010101" pitchFamily="66" charset="0"/>
              </a:rPr>
              <a:t/>
            </a:r>
            <a:br>
              <a:rPr lang="ru-RU" sz="4000" dirty="0">
                <a:solidFill>
                  <a:prstClr val="black"/>
                </a:solidFill>
                <a:latin typeface="Monotype Corsiva" panose="03010101010201010101" pitchFamily="66" charset="0"/>
              </a:rPr>
            </a:b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43691" y="653142"/>
            <a:ext cx="8926286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100" b="1" i="1" dirty="0" smtClean="0">
                <a:solidFill>
                  <a:prstClr val="black"/>
                </a:solidFill>
                <a:latin typeface="Constantia" panose="02030602050306030303" pitchFamily="18" charset="0"/>
              </a:rPr>
              <a:t>Приобская библиотека семейного чтения</a:t>
            </a:r>
            <a:r>
              <a:rPr lang="ru-RU" sz="4000" dirty="0">
                <a:solidFill>
                  <a:prstClr val="black"/>
                </a:solidFill>
                <a:latin typeface="Monotype Corsiva" panose="03010101010201010101" pitchFamily="66" charset="0"/>
              </a:rPr>
              <a:t/>
            </a:r>
            <a:br>
              <a:rPr lang="ru-RU" sz="4000" dirty="0">
                <a:solidFill>
                  <a:prstClr val="black"/>
                </a:solidFill>
                <a:latin typeface="Monotype Corsiva" panose="03010101010201010101" pitchFamily="66" charset="0"/>
              </a:rPr>
            </a:b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306285" y="1499528"/>
            <a:ext cx="7167154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3600" i="1" dirty="0">
                <a:solidFill>
                  <a:prstClr val="black"/>
                </a:solidFill>
                <a:latin typeface="Constantia" panose="02030602050306030303" pitchFamily="18" charset="0"/>
              </a:rPr>
              <a:t>представляет </a:t>
            </a:r>
            <a:br>
              <a:rPr lang="ru-RU" sz="3600" i="1" dirty="0">
                <a:solidFill>
                  <a:prstClr val="black"/>
                </a:solidFill>
                <a:latin typeface="Constantia" panose="02030602050306030303" pitchFamily="18" charset="0"/>
              </a:rPr>
            </a:br>
            <a:r>
              <a:rPr lang="ru-RU" sz="3600" i="1" dirty="0">
                <a:solidFill>
                  <a:prstClr val="black"/>
                </a:solidFill>
                <a:latin typeface="Constantia" panose="02030602050306030303" pitchFamily="18" charset="0"/>
              </a:rPr>
              <a:t>мультимедийную выставку, </a:t>
            </a:r>
            <a:br>
              <a:rPr lang="ru-RU" sz="3600" i="1" dirty="0">
                <a:solidFill>
                  <a:prstClr val="black"/>
                </a:solidFill>
                <a:latin typeface="Constantia" panose="02030602050306030303" pitchFamily="18" charset="0"/>
              </a:rPr>
            </a:br>
            <a:r>
              <a:rPr lang="ru-RU" sz="3600" i="1" dirty="0">
                <a:solidFill>
                  <a:prstClr val="black"/>
                </a:solidFill>
                <a:latin typeface="Constantia" panose="02030602050306030303" pitchFamily="18" charset="0"/>
              </a:rPr>
              <a:t>посвященную </a:t>
            </a:r>
            <a:r>
              <a:rPr lang="ru-RU" sz="3600" i="1" dirty="0" smtClean="0">
                <a:solidFill>
                  <a:prstClr val="black"/>
                </a:solidFill>
                <a:latin typeface="Constantia" panose="02030602050306030303" pitchFamily="18" charset="0"/>
              </a:rPr>
              <a:t>185-летию </a:t>
            </a:r>
            <a:r>
              <a:rPr lang="ru-RU" sz="3600" i="1" dirty="0">
                <a:solidFill>
                  <a:prstClr val="black"/>
                </a:solidFill>
                <a:latin typeface="Constantia" panose="02030602050306030303" pitchFamily="18" charset="0"/>
              </a:rPr>
              <a:t/>
            </a:r>
            <a:br>
              <a:rPr lang="ru-RU" sz="3600" i="1" dirty="0">
                <a:solidFill>
                  <a:prstClr val="black"/>
                </a:solidFill>
                <a:latin typeface="Constantia" panose="02030602050306030303" pitchFamily="18" charset="0"/>
              </a:rPr>
            </a:br>
            <a:r>
              <a:rPr lang="ru-RU" sz="3600" i="1" dirty="0">
                <a:solidFill>
                  <a:prstClr val="black"/>
                </a:solidFill>
                <a:latin typeface="Constantia" panose="02030602050306030303" pitchFamily="18" charset="0"/>
              </a:rPr>
              <a:t>со дня рождения </a:t>
            </a:r>
            <a:br>
              <a:rPr lang="ru-RU" sz="3600" i="1" dirty="0">
                <a:solidFill>
                  <a:prstClr val="black"/>
                </a:solidFill>
                <a:latin typeface="Constantia" panose="02030602050306030303" pitchFamily="18" charset="0"/>
              </a:rPr>
            </a:br>
            <a:r>
              <a:rPr lang="ru-RU" sz="4800" b="1" i="1" dirty="0" smtClean="0">
                <a:solidFill>
                  <a:prstClr val="black"/>
                </a:solidFill>
                <a:latin typeface="Constantia" panose="02030602050306030303" pitchFamily="18" charset="0"/>
              </a:rPr>
              <a:t>Дмитрия </a:t>
            </a:r>
            <a:r>
              <a:rPr lang="ru-RU" sz="4800" b="1" i="1" dirty="0">
                <a:solidFill>
                  <a:prstClr val="black"/>
                </a:solidFill>
                <a:latin typeface="Constantia" panose="02030602050306030303" pitchFamily="18" charset="0"/>
              </a:rPr>
              <a:t>Ивановича </a:t>
            </a:r>
            <a:r>
              <a:rPr lang="ru-RU" sz="4800" b="1" i="1" dirty="0" smtClean="0">
                <a:solidFill>
                  <a:prstClr val="black"/>
                </a:solidFill>
                <a:latin typeface="Constantia" panose="02030602050306030303" pitchFamily="18" charset="0"/>
              </a:rPr>
              <a:t>Менделеева</a:t>
            </a:r>
            <a:r>
              <a:rPr lang="ru-RU" sz="4800" i="1" dirty="0">
                <a:solidFill>
                  <a:prstClr val="black"/>
                </a:solidFill>
                <a:latin typeface="Constantia" panose="02030602050306030303" pitchFamily="18" charset="0"/>
              </a:rPr>
              <a:t/>
            </a:r>
            <a:br>
              <a:rPr lang="ru-RU" sz="4800" i="1" dirty="0">
                <a:solidFill>
                  <a:prstClr val="black"/>
                </a:solidFill>
                <a:latin typeface="Constantia" panose="02030602050306030303" pitchFamily="18" charset="0"/>
              </a:rPr>
            </a:br>
            <a:r>
              <a:rPr lang="ru-RU" sz="4800" i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ru-RU" sz="3600" i="1" dirty="0">
                <a:solidFill>
                  <a:prstClr val="black"/>
                </a:solidFill>
                <a:latin typeface="Constantia" panose="02030602050306030303" pitchFamily="18" charset="0"/>
              </a:rPr>
              <a:t>(</a:t>
            </a:r>
            <a:r>
              <a:rPr lang="ru-RU" sz="3600" i="1" dirty="0" smtClean="0">
                <a:solidFill>
                  <a:prstClr val="black"/>
                </a:solidFill>
                <a:latin typeface="Constantia" panose="02030602050306030303" pitchFamily="18" charset="0"/>
              </a:rPr>
              <a:t>1834-1907</a:t>
            </a:r>
            <a:r>
              <a:rPr lang="ru-RU" sz="3600" i="1" dirty="0">
                <a:solidFill>
                  <a:prstClr val="black"/>
                </a:solidFill>
                <a:latin typeface="Constantia" panose="02030602050306030303" pitchFamily="18" charset="0"/>
              </a:rPr>
              <a:t>)</a:t>
            </a:r>
            <a:endParaRPr lang="ru-RU" i="1" dirty="0">
              <a:solidFill>
                <a:prstClr val="black"/>
              </a:solidFill>
              <a:latin typeface="Constantia" panose="020306020503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1928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503" y="304799"/>
            <a:ext cx="6757850" cy="3004459"/>
          </a:xfrm>
        </p:spPr>
        <p:txBody>
          <a:bodyPr>
            <a:normAutofit/>
          </a:bodyPr>
          <a:lstStyle/>
          <a:p>
            <a:pPr algn="ctr"/>
            <a:r>
              <a:rPr lang="ru-RU" sz="8000" b="1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Constantia" panose="02030602050306030303" pitchFamily="18" charset="0"/>
              </a:rPr>
              <a:t>«Тобольский </a:t>
            </a:r>
            <a:br>
              <a:rPr lang="ru-RU" sz="8000" b="1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Constantia" panose="02030602050306030303" pitchFamily="18" charset="0"/>
              </a:rPr>
            </a:br>
            <a:r>
              <a:rPr lang="ru-RU" sz="8000" b="1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Constantia" panose="02030602050306030303" pitchFamily="18" charset="0"/>
              </a:rPr>
              <a:t>гений»</a:t>
            </a:r>
            <a:endParaRPr lang="ru-RU" sz="8000" b="1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  <a:latin typeface="Constantia" panose="02030602050306030303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564777" y="1807028"/>
            <a:ext cx="3166254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1069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7660" y="1069771"/>
            <a:ext cx="2711632" cy="42301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3317967" y="1358537"/>
            <a:ext cx="5556067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>
                <a:latin typeface="Constantia" panose="02030602050306030303" pitchFamily="18" charset="0"/>
              </a:rPr>
              <a:t>2019 год </a:t>
            </a:r>
            <a:r>
              <a:rPr lang="ru-RU" sz="2000" dirty="0" smtClean="0">
                <a:latin typeface="Constantia" panose="02030602050306030303" pitchFamily="18" charset="0"/>
              </a:rPr>
              <a:t>провозглашен ЮНЕСКО </a:t>
            </a:r>
            <a:r>
              <a:rPr lang="ru-RU" sz="2000" dirty="0">
                <a:latin typeface="Constantia" panose="02030602050306030303" pitchFamily="18" charset="0"/>
              </a:rPr>
              <a:t>Международным годом Периодической таблицы химических </a:t>
            </a:r>
            <a:r>
              <a:rPr lang="ru-RU" sz="2000" dirty="0" smtClean="0">
                <a:latin typeface="Constantia" panose="02030602050306030303" pitchFamily="18" charset="0"/>
              </a:rPr>
              <a:t>элементов. В том же году исполняется 185 лет со дня рождения Менделеева Дмитрия Ивановича </a:t>
            </a:r>
            <a:r>
              <a:rPr lang="ru-RU" sz="2000" dirty="0">
                <a:latin typeface="Constantia" panose="02030602050306030303" pitchFamily="18" charset="0"/>
              </a:rPr>
              <a:t>– </a:t>
            </a:r>
            <a:r>
              <a:rPr lang="ru-RU" sz="2000" dirty="0" smtClean="0">
                <a:latin typeface="Constantia" panose="02030602050306030303" pitchFamily="18" charset="0"/>
              </a:rPr>
              <a:t>великого русского ученого, гениального химика, физика, исследователя </a:t>
            </a:r>
            <a:r>
              <a:rPr lang="ru-RU" sz="2000" dirty="0">
                <a:latin typeface="Constantia" panose="02030602050306030303" pitchFamily="18" charset="0"/>
              </a:rPr>
              <a:t>в области метрологии, гидродинамики, геологии, </a:t>
            </a:r>
            <a:r>
              <a:rPr lang="ru-RU" sz="2000" dirty="0" smtClean="0">
                <a:latin typeface="Constantia" panose="02030602050306030303" pitchFamily="18" charset="0"/>
              </a:rPr>
              <a:t>глубокого знатока </a:t>
            </a:r>
            <a:r>
              <a:rPr lang="ru-RU" sz="2000" dirty="0">
                <a:latin typeface="Constantia" panose="02030602050306030303" pitchFamily="18" charset="0"/>
              </a:rPr>
              <a:t>промышленности, </a:t>
            </a:r>
            <a:r>
              <a:rPr lang="ru-RU" sz="2000" dirty="0" smtClean="0">
                <a:latin typeface="Constantia" panose="02030602050306030303" pitchFamily="18" charset="0"/>
              </a:rPr>
              <a:t>приборостроителя, экономиста, воздухоплавателя, педагога, общественного деятеля </a:t>
            </a:r>
            <a:r>
              <a:rPr lang="ru-RU" sz="2000" dirty="0">
                <a:latin typeface="Constantia" panose="02030602050306030303" pitchFamily="18" charset="0"/>
              </a:rPr>
              <a:t>и </a:t>
            </a:r>
            <a:r>
              <a:rPr lang="ru-RU" sz="2000" dirty="0" smtClean="0">
                <a:latin typeface="Constantia" panose="02030602050306030303" pitchFamily="18" charset="0"/>
              </a:rPr>
              <a:t>оригинального мыслителя.</a:t>
            </a:r>
            <a:endParaRPr lang="ru-RU" sz="2000" dirty="0">
              <a:latin typeface="Constantia" panose="020306020503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4643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69965" y="426719"/>
            <a:ext cx="8673737" cy="575024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1800" dirty="0" smtClean="0">
                <a:latin typeface="Constantia" panose="02030602050306030303" pitchFamily="18" charset="0"/>
              </a:rPr>
              <a:t>8 февраля 1834 года в Тобольске, в семье директора гимназии Ивана Павловича Менделеева родился семнадцатый ребенок, названный Дмитрием. Спустя некоторое время все заботы о многочисленном семействе легли на плечи матери, Марии Дмитриевны: Иван Павлович ослеп и был вынужден бросить службу, вскоре он умер. Очень энергичная женщина, Мария Дмитриевна, несмотря на крайне ограниченные средства, сумела обеспечить детям образование и дала возможность найти свой путь в жизни. Умерла она в 1850 году, после того как младший сын Дмитрий поступил в Петербургский Главный педагогический институт.</a:t>
            </a:r>
          </a:p>
          <a:p>
            <a:pPr marL="0" indent="0">
              <a:buNone/>
            </a:pPr>
            <a:endParaRPr lang="ru-RU" sz="1800" dirty="0">
              <a:latin typeface="Constantia" panose="02030602050306030303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2623" t="3299" r="2485" b="3402"/>
          <a:stretch/>
        </p:blipFill>
        <p:spPr>
          <a:xfrm>
            <a:off x="2595155" y="2751908"/>
            <a:ext cx="5965372" cy="39101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77125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673654" y="1062445"/>
            <a:ext cx="5296176" cy="5878285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1800" dirty="0" smtClean="0">
                <a:latin typeface="Constantia" panose="02030602050306030303" pitchFamily="18" charset="0"/>
              </a:rPr>
              <a:t>Среди профессоров педагогического института в середине </a:t>
            </a:r>
            <a:r>
              <a:rPr lang="en-US" sz="1800" dirty="0" smtClean="0">
                <a:latin typeface="Constantia" panose="02030602050306030303" pitchFamily="18" charset="0"/>
              </a:rPr>
              <a:t>XIX</a:t>
            </a:r>
            <a:r>
              <a:rPr lang="ru-RU" sz="1800" dirty="0" smtClean="0">
                <a:latin typeface="Constantia" panose="02030602050306030303" pitchFamily="18" charset="0"/>
              </a:rPr>
              <a:t> века были выдающиеся русские ученые: математик М. В. Остроградский, физик Э. Х. </a:t>
            </a:r>
            <a:r>
              <a:rPr lang="ru-RU" sz="1800" dirty="0" err="1" smtClean="0">
                <a:latin typeface="Constantia" panose="02030602050306030303" pitchFamily="18" charset="0"/>
              </a:rPr>
              <a:t>Ленц</a:t>
            </a:r>
            <a:r>
              <a:rPr lang="ru-RU" sz="1800" dirty="0" smtClean="0">
                <a:latin typeface="Constantia" panose="02030602050306030303" pitchFamily="18" charset="0"/>
              </a:rPr>
              <a:t>, химик А. А. Воскресенский. Под их руководством Менделеев быстро и всесторонне развивал свои природные способности. Больше всех других наук привлекала к себе молодого студента химия. Профессор А. А. Воскресенский, известный открытиями в области органической химии, оказал глубокое влияние на формирование научных взглядов молодого Менделеева, ответы которого на выпускном экзамене весной 1855 года произвели сильное впечатление на экзаменаторов своей глубиной и были отмечены золотой медалью. В сентябре 1856 года, двадцати двух лет от роду, Менделеев получил ученую степень магистра и сделался доцентом Петербургского университета. Вскоре ему было поручено чтение курсов теоретической и органической химии.</a:t>
            </a:r>
            <a:endParaRPr lang="ru-RU" sz="1800" dirty="0">
              <a:latin typeface="Constantia" panose="02030602050306030303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15207" r="16200"/>
          <a:stretch/>
        </p:blipFill>
        <p:spPr>
          <a:xfrm>
            <a:off x="130628" y="1384662"/>
            <a:ext cx="3543026" cy="381952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012562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960" y="798012"/>
            <a:ext cx="9083040" cy="5237027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1800" dirty="0" smtClean="0">
                <a:latin typeface="Constantia" panose="02030602050306030303" pitchFamily="18" charset="0"/>
              </a:rPr>
              <a:t>Главное открытие Дмитрия Ивановича Менделеева – Периодический закон химических элементов – не имеет равных в истории науки. Вместо разрозненных, не связанных между собой веществ перед наукой встала единая стройная система, объединившая в одно целое все химические элементы. </a:t>
            </a:r>
            <a:r>
              <a:rPr lang="ru-RU" sz="1800" dirty="0" smtClean="0">
                <a:latin typeface="Constantia" panose="02030602050306030303" pitchFamily="18" charset="0"/>
              </a:rPr>
              <a:t>Менделеев указал путь направленного поиска в химии будущего. Многие ученые, основываясь на периодическом законе, предсказывали и описывали неизвестные химические элементы и их свойства. </a:t>
            </a:r>
            <a:r>
              <a:rPr lang="ru-RU" sz="1800" dirty="0" smtClean="0">
                <a:latin typeface="Constantia" panose="02030602050306030303" pitchFamily="18" charset="0"/>
              </a:rPr>
              <a:t>Закон Менделеева оказал огромное влияние на развитие знаний о строении атома, о природе вещества.</a:t>
            </a:r>
            <a:endParaRPr lang="ru-RU" sz="1800" dirty="0">
              <a:latin typeface="Constantia" panose="02030602050306030303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l="1393" t="7244" r="1728" b="1720"/>
          <a:stretch/>
        </p:blipFill>
        <p:spPr>
          <a:xfrm>
            <a:off x="2943498" y="2830286"/>
            <a:ext cx="5886993" cy="4027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7149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960" y="174171"/>
            <a:ext cx="8978537" cy="527998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1800" dirty="0" smtClean="0">
                <a:latin typeface="Constantia" panose="02030602050306030303" pitchFamily="18" charset="0"/>
              </a:rPr>
              <a:t>Человек чрезвычайно разнообразных интересов, Д. И. Менделеев оставил свыше пятисот печатных трудов с исследованиями по химии, физике, воздухоплаванию, метеорологии, переработке нефти и угля, использованию минеральных удобрений и т. д. Написанный им учебник «Основы химии» представлял собой первое стройное изложение неорганической химии и был переиздан 13 раз. В своем дневнике Дмитрий Иванович так охарактеризовал свои основные научные достижения: «Всего четыре предмета составили мое имя: периодический закон, исследования упругости газов, понимание растворов как ассоциаций и «Основы химии». Тут все мое богатство. Оно не отнято у кого-нибудь, а произведено мной, это мои дети…»</a:t>
            </a:r>
          </a:p>
          <a:p>
            <a:pPr marL="0" indent="0" algn="just">
              <a:buNone/>
            </a:pPr>
            <a:r>
              <a:rPr lang="ru-RU" sz="1800" dirty="0" smtClean="0">
                <a:latin typeface="Constantia" panose="02030602050306030303" pitchFamily="18" charset="0"/>
              </a:rPr>
              <a:t>Ученый работал до последнего дня. 20 января 1907 года Менделеев скончался.</a:t>
            </a:r>
            <a:endParaRPr lang="ru-RU" sz="1800" dirty="0">
              <a:latin typeface="Constantia" panose="02030602050306030303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83132" y="3102066"/>
            <a:ext cx="5633901" cy="37559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540045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072639" y="4232366"/>
            <a:ext cx="6984275" cy="4147866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1800" dirty="0" smtClean="0">
                <a:latin typeface="Constantia" panose="02030602050306030303" pitchFamily="18" charset="0"/>
              </a:rPr>
              <a:t>Менделееву удалось внести систему в химический мир элементов. Он превратил отрывочные наблюдения и опыты над веществом в строгую и стройную науку. Можно сказать, что он впервые построил химическую науку. После открытия периодической системы Менделеев создал капитальный труд под названием «Основы химии». Его имя дважды содержится в периодической системе элементов. Она названа его именем, а элементу номер сто один было присвоено имя «</a:t>
            </a:r>
            <a:r>
              <a:rPr lang="ru-RU" sz="1800" dirty="0" err="1" smtClean="0">
                <a:latin typeface="Constantia" panose="02030602050306030303" pitchFamily="18" charset="0"/>
              </a:rPr>
              <a:t>менделеевий</a:t>
            </a:r>
            <a:r>
              <a:rPr lang="ru-RU" sz="1800" dirty="0" smtClean="0">
                <a:latin typeface="Constantia" panose="02030602050306030303" pitchFamily="18" charset="0"/>
              </a:rPr>
              <a:t>» – в знак признания приоритета великого русского химика.</a:t>
            </a:r>
            <a:endParaRPr lang="ru-RU" sz="1800" dirty="0">
              <a:latin typeface="Constantia" panose="02030602050306030303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4367" y="103080"/>
            <a:ext cx="7036526" cy="41292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11469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491848"/>
            <a:ext cx="9135292" cy="6605638"/>
          </a:xfrm>
        </p:spPr>
        <p:txBody>
          <a:bodyPr>
            <a:normAutofit fontScale="85000" lnSpcReduction="10000"/>
          </a:bodyPr>
          <a:lstStyle/>
          <a:p>
            <a:pPr marL="0" indent="0" algn="just">
              <a:buNone/>
            </a:pPr>
            <a:r>
              <a:rPr lang="ru-RU" sz="1800" dirty="0" smtClean="0">
                <a:latin typeface="Constantia" panose="02030602050306030303" pitchFamily="18" charset="0"/>
              </a:rPr>
              <a:t>1.  </a:t>
            </a:r>
            <a:r>
              <a:rPr lang="ru-RU" sz="1800" dirty="0">
                <a:latin typeface="Constantia" panose="02030602050306030303" pitchFamily="18" charset="0"/>
              </a:rPr>
              <a:t>Артемов, Владислав Владимирович. Русские ученые и изобретатели [Текст] / В. В. Артемов ; </a:t>
            </a:r>
            <a:r>
              <a:rPr lang="ru-RU" sz="1800" dirty="0" err="1">
                <a:latin typeface="Constantia" panose="02030602050306030303" pitchFamily="18" charset="0"/>
              </a:rPr>
              <a:t>худож</a:t>
            </a:r>
            <a:r>
              <a:rPr lang="ru-RU" sz="1800" dirty="0">
                <a:latin typeface="Constantia" panose="02030602050306030303" pitchFamily="18" charset="0"/>
              </a:rPr>
              <a:t>. А. Н. </a:t>
            </a:r>
            <a:r>
              <a:rPr lang="ru-RU" sz="1800" dirty="0" err="1">
                <a:latin typeface="Constantia" panose="02030602050306030303" pitchFamily="18" charset="0"/>
              </a:rPr>
              <a:t>Позиненко</a:t>
            </a:r>
            <a:r>
              <a:rPr lang="ru-RU" sz="1800" dirty="0">
                <a:latin typeface="Constantia" panose="02030602050306030303" pitchFamily="18" charset="0"/>
              </a:rPr>
              <a:t>. - Москва : ООО "Издательство "РОСМЭН-ПРЕСС", 2004. - 336 с. : ил. ; 22 см. - (Великие русские). - 5 000 экз. - ISBN 5-353-01118-Х (в пер.).</a:t>
            </a:r>
          </a:p>
          <a:p>
            <a:pPr marL="0" indent="0" algn="just">
              <a:buNone/>
            </a:pPr>
            <a:r>
              <a:rPr lang="ru-RU" sz="1800" dirty="0" smtClean="0">
                <a:latin typeface="Constantia" panose="02030602050306030303" pitchFamily="18" charset="0"/>
              </a:rPr>
              <a:t>2.  </a:t>
            </a:r>
            <a:r>
              <a:rPr lang="ru-RU" sz="1800" dirty="0" err="1">
                <a:latin typeface="Constantia" panose="02030602050306030303" pitchFamily="18" charset="0"/>
              </a:rPr>
              <a:t>Макареня</a:t>
            </a:r>
            <a:r>
              <a:rPr lang="ru-RU" sz="1800" dirty="0">
                <a:latin typeface="Constantia" panose="02030602050306030303" pitchFamily="18" charset="0"/>
              </a:rPr>
              <a:t>, Александр Александрович. Д. И. Менделеев и физико-химические науки : Опыт научной биографии Д. И. Менделеева / А. А. </a:t>
            </a:r>
            <a:r>
              <a:rPr lang="ru-RU" sz="1800" dirty="0" err="1">
                <a:latin typeface="Constantia" panose="02030602050306030303" pitchFamily="18" charset="0"/>
              </a:rPr>
              <a:t>Макареня</a:t>
            </a:r>
            <a:r>
              <a:rPr lang="ru-RU" sz="1800" dirty="0">
                <a:latin typeface="Constantia" panose="02030602050306030303" pitchFamily="18" charset="0"/>
              </a:rPr>
              <a:t>. - 2-е изд., </a:t>
            </a:r>
            <a:r>
              <a:rPr lang="ru-RU" sz="1800" dirty="0" err="1">
                <a:latin typeface="Constantia" panose="02030602050306030303" pitchFamily="18" charset="0"/>
              </a:rPr>
              <a:t>перераб</a:t>
            </a:r>
            <a:r>
              <a:rPr lang="ru-RU" sz="1800" dirty="0">
                <a:latin typeface="Constantia" panose="02030602050306030303" pitchFamily="18" charset="0"/>
              </a:rPr>
              <a:t>. и доп. - Москва : </a:t>
            </a:r>
            <a:r>
              <a:rPr lang="ru-RU" sz="1800" dirty="0" err="1">
                <a:latin typeface="Constantia" panose="02030602050306030303" pitchFamily="18" charset="0"/>
              </a:rPr>
              <a:t>Энергоиздат</a:t>
            </a:r>
            <a:r>
              <a:rPr lang="ru-RU" sz="1800" dirty="0">
                <a:latin typeface="Constantia" panose="02030602050306030303" pitchFamily="18" charset="0"/>
              </a:rPr>
              <a:t>, 1982. - 256 с. : ил. </a:t>
            </a:r>
          </a:p>
          <a:p>
            <a:pPr marL="0" indent="0" algn="just">
              <a:buNone/>
            </a:pPr>
            <a:r>
              <a:rPr lang="ru-RU" sz="1800" dirty="0" smtClean="0">
                <a:latin typeface="Constantia" panose="02030602050306030303" pitchFamily="18" charset="0"/>
              </a:rPr>
              <a:t>3. Савина</a:t>
            </a:r>
            <a:r>
              <a:rPr lang="ru-RU" sz="1800" dirty="0">
                <a:latin typeface="Constantia" panose="02030602050306030303" pitchFamily="18" charset="0"/>
              </a:rPr>
              <a:t>, Людмила Алексеевна. Занимательная химия [Текст] : научно-популярная литература / Л. А. Савина. - Москва : Издательство АСТ, 2017. - 223,[1] с. : ил. ; 21 см. - (Простая наука для детей). - 2000 экз. - ISBN 978-5-17-100195-7 (в пер.).</a:t>
            </a:r>
          </a:p>
          <a:p>
            <a:pPr marL="0" indent="0" algn="just">
              <a:buNone/>
            </a:pPr>
            <a:r>
              <a:rPr lang="ru-RU" sz="1800" dirty="0" smtClean="0">
                <a:latin typeface="Constantia" panose="02030602050306030303" pitchFamily="18" charset="0"/>
              </a:rPr>
              <a:t>4. </a:t>
            </a:r>
            <a:r>
              <a:rPr lang="ru-RU" sz="1800" dirty="0" err="1" smtClean="0">
                <a:latin typeface="Constantia" panose="02030602050306030303" pitchFamily="18" charset="0"/>
              </a:rPr>
              <a:t>Самин</a:t>
            </a:r>
            <a:r>
              <a:rPr lang="ru-RU" sz="1800" dirty="0">
                <a:latin typeface="Constantia" panose="02030602050306030303" pitchFamily="18" charset="0"/>
              </a:rPr>
              <a:t>, Д. К. Сто великих ученых [Текст] : справочное издание / Д. К. </a:t>
            </a:r>
            <a:r>
              <a:rPr lang="ru-RU" sz="1800" dirty="0" err="1">
                <a:latin typeface="Constantia" panose="02030602050306030303" pitchFamily="18" charset="0"/>
              </a:rPr>
              <a:t>Самин</a:t>
            </a:r>
            <a:r>
              <a:rPr lang="ru-RU" sz="1800" dirty="0">
                <a:latin typeface="Constantia" panose="02030602050306030303" pitchFamily="18" charset="0"/>
              </a:rPr>
              <a:t>. - Москва : Вече, 2001. - 592 с. : ил. ; 22 см. - (Сто великих). - 10 000 экз. - ISBN 5-7838-0649-8 (в пер.).</a:t>
            </a:r>
          </a:p>
          <a:p>
            <a:pPr marL="0" indent="0" algn="just">
              <a:buNone/>
            </a:pPr>
            <a:r>
              <a:rPr lang="ru-RU" sz="1800" dirty="0" smtClean="0">
                <a:latin typeface="Constantia" panose="02030602050306030303" pitchFamily="18" charset="0"/>
              </a:rPr>
              <a:t>5. Стариков</a:t>
            </a:r>
            <a:r>
              <a:rPr lang="ru-RU" sz="1800" dirty="0">
                <a:latin typeface="Constantia" panose="02030602050306030303" pitchFamily="18" charset="0"/>
              </a:rPr>
              <a:t>, Валентин Иванович. Д. И. Менделеев [Текст] : биография отдельного лица / В. И. Стариков. - Свердловск : Средне - Уральское книжное издательство, 1984. - 256 с. : ил. ; 21 см. - (Наши земляки). - </a:t>
            </a:r>
            <a:r>
              <a:rPr lang="ru-RU" sz="1800" dirty="0" err="1">
                <a:latin typeface="Constantia" panose="02030602050306030303" pitchFamily="18" charset="0"/>
              </a:rPr>
              <a:t>Библиогр</a:t>
            </a:r>
            <a:r>
              <a:rPr lang="ru-RU" sz="1800" dirty="0">
                <a:latin typeface="Constantia" panose="02030602050306030303" pitchFamily="18" charset="0"/>
              </a:rPr>
              <a:t>.: с. 251-252. - 30 000 экз. - (в пер.).</a:t>
            </a:r>
          </a:p>
          <a:p>
            <a:pPr marL="0" indent="0" algn="just">
              <a:buNone/>
            </a:pPr>
            <a:r>
              <a:rPr lang="ru-RU" sz="1800" dirty="0" smtClean="0">
                <a:latin typeface="Constantia" panose="02030602050306030303" pitchFamily="18" charset="0"/>
              </a:rPr>
              <a:t>6. Тобольский </a:t>
            </a:r>
            <a:r>
              <a:rPr lang="ru-RU" sz="1800" dirty="0">
                <a:latin typeface="Constantia" panose="02030602050306030303" pitchFamily="18" charset="0"/>
              </a:rPr>
              <a:t>гений России [Текст] : В 2-х тт. / сост. Г. Смирнов ; отв. ред. Н. Полунина. - Тобольск : Изд-во Общественного фонда "Возрождение России", 2003.</a:t>
            </a:r>
          </a:p>
          <a:p>
            <a:pPr marL="0" indent="0" algn="just">
              <a:buNone/>
            </a:pPr>
            <a:r>
              <a:rPr lang="ru-RU" sz="1800" dirty="0">
                <a:latin typeface="Constantia" panose="02030602050306030303" pitchFamily="18" charset="0"/>
              </a:rPr>
              <a:t>Т.1 : Неизвестный Менделеев : Избранные сочинения. - Тобольск : Изд-во Общественного фонда "Возрождение Тобольска", 2003. - 448 с. ; 25 см. - 2 500 экз. - ISBN 5-98178-002-9 (в пер.).</a:t>
            </a:r>
          </a:p>
          <a:p>
            <a:pPr marL="0" indent="0" algn="just">
              <a:buNone/>
            </a:pPr>
            <a:r>
              <a:rPr lang="ru-RU" sz="1800" dirty="0" smtClean="0">
                <a:latin typeface="Constantia" panose="02030602050306030303" pitchFamily="18" charset="0"/>
              </a:rPr>
              <a:t>7. Тобольский </a:t>
            </a:r>
            <a:r>
              <a:rPr lang="ru-RU" sz="1800" dirty="0">
                <a:latin typeface="Constantia" panose="02030602050306030303" pitchFamily="18" charset="0"/>
              </a:rPr>
              <a:t>гений России [Текст] : В 2-х тт. / сост. Г. Смирнов ; отв. ред. Н. Полунина. - Тобольск : Изд-во Общественного фонда "Возрождение Тобольска", 2003.</a:t>
            </a:r>
          </a:p>
          <a:p>
            <a:pPr marL="0" indent="0" algn="just">
              <a:buNone/>
            </a:pPr>
            <a:r>
              <a:rPr lang="ru-RU" sz="1800" dirty="0">
                <a:latin typeface="Constantia" panose="02030602050306030303" pitchFamily="18" charset="0"/>
              </a:rPr>
              <a:t>Т.2 : Живой Менделеев : Автобиографические материалы и воспоминания современников. - Тобольск : Изд-во Общественного фонда "Возрождение Тобольска", 2003. - 256 с. ; 25 см. - 2 500 экз. - ISBN 5-98178-004-5 (в пер.).</a:t>
            </a:r>
          </a:p>
          <a:p>
            <a:pPr marL="0" indent="0" algn="just">
              <a:buNone/>
            </a:pPr>
            <a:r>
              <a:rPr lang="ru-RU" sz="1800" dirty="0" smtClean="0">
                <a:latin typeface="Constantia" panose="02030602050306030303" pitchFamily="18" charset="0"/>
              </a:rPr>
              <a:t>8. Я </a:t>
            </a:r>
            <a:r>
              <a:rPr lang="ru-RU" sz="1800" dirty="0">
                <a:latin typeface="Constantia" panose="02030602050306030303" pitchFamily="18" charset="0"/>
              </a:rPr>
              <a:t>познаю мир. Химия : дет. </a:t>
            </a:r>
            <a:r>
              <a:rPr lang="ru-RU" sz="1800" dirty="0" err="1">
                <a:latin typeface="Constantia" panose="02030602050306030303" pitchFamily="18" charset="0"/>
              </a:rPr>
              <a:t>энцикл</a:t>
            </a:r>
            <a:r>
              <a:rPr lang="ru-RU" sz="1800" dirty="0">
                <a:latin typeface="Constantia" panose="02030602050306030303" pitchFamily="18" charset="0"/>
              </a:rPr>
              <a:t>. / авт.-сост. Л. А. Савина ; </a:t>
            </a:r>
            <a:r>
              <a:rPr lang="ru-RU" sz="1800" dirty="0" err="1">
                <a:latin typeface="Constantia" panose="02030602050306030303" pitchFamily="18" charset="0"/>
              </a:rPr>
              <a:t>худож</a:t>
            </a:r>
            <a:r>
              <a:rPr lang="ru-RU" sz="1800" dirty="0">
                <a:latin typeface="Constantia" panose="02030602050306030303" pitchFamily="18" charset="0"/>
              </a:rPr>
              <a:t>.: А. В </a:t>
            </a:r>
            <a:r>
              <a:rPr lang="ru-RU" sz="1800" dirty="0" err="1">
                <a:latin typeface="Constantia" panose="02030602050306030303" pitchFamily="18" charset="0"/>
              </a:rPr>
              <a:t>Кардашук</a:t>
            </a:r>
            <a:r>
              <a:rPr lang="ru-RU" sz="1800" dirty="0">
                <a:latin typeface="Constantia" panose="02030602050306030303" pitchFamily="18" charset="0"/>
              </a:rPr>
              <a:t>, О. М. Войтенко ; Под общ. ред. О. Г. </a:t>
            </a:r>
            <a:r>
              <a:rPr lang="ru-RU" sz="1800" dirty="0" err="1">
                <a:latin typeface="Constantia" panose="02030602050306030303" pitchFamily="18" charset="0"/>
              </a:rPr>
              <a:t>Хинн</a:t>
            </a:r>
            <a:r>
              <a:rPr lang="ru-RU" sz="1800" dirty="0">
                <a:latin typeface="Constantia" panose="02030602050306030303" pitchFamily="18" charset="0"/>
              </a:rPr>
              <a:t>. - Москва : ООО "Фирма "Издательство АСТ", 1999. - 448 с. : ил. ; 21 см. - (Я познаю мир). - </a:t>
            </a:r>
            <a:r>
              <a:rPr lang="ru-RU" sz="1800" dirty="0" err="1">
                <a:latin typeface="Constantia" panose="02030602050306030303" pitchFamily="18" charset="0"/>
              </a:rPr>
              <a:t>Предм</a:t>
            </a:r>
            <a:r>
              <a:rPr lang="ru-RU" sz="1800" dirty="0">
                <a:latin typeface="Constantia" panose="02030602050306030303" pitchFamily="18" charset="0"/>
              </a:rPr>
              <a:t>. именной указ.: с. 412-429. - 20000 доп. экз. - ISBN 5-237-01305-8 (в пер.).</a:t>
            </a:r>
          </a:p>
          <a:p>
            <a:pPr marL="0" indent="0" algn="r">
              <a:buNone/>
            </a:pPr>
            <a:r>
              <a:rPr lang="ru-RU" sz="1800" dirty="0">
                <a:latin typeface="Constantia" panose="02030602050306030303" pitchFamily="18" charset="0"/>
              </a:rPr>
              <a:t> </a:t>
            </a:r>
            <a:r>
              <a:rPr lang="ru-RU" sz="1800" dirty="0" smtClean="0">
                <a:latin typeface="Constantia" panose="02030602050306030303" pitchFamily="18" charset="0"/>
              </a:rPr>
              <a:t>Составитель</a:t>
            </a:r>
            <a:r>
              <a:rPr lang="ru-RU" sz="1800" dirty="0">
                <a:latin typeface="Constantia" panose="02030602050306030303" pitchFamily="18" charset="0"/>
              </a:rPr>
              <a:t>: библиограф Л. В. Третьякова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78378" y="0"/>
            <a:ext cx="914400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200" b="1" i="1" dirty="0">
                <a:solidFill>
                  <a:prstClr val="black"/>
                </a:solidFill>
                <a:latin typeface="Constantia" panose="02030602050306030303" pitchFamily="18" charset="0"/>
              </a:rPr>
              <a:t>Библиографический </a:t>
            </a:r>
            <a:r>
              <a:rPr lang="ru-RU" sz="2200" b="1" i="1" dirty="0" smtClean="0">
                <a:solidFill>
                  <a:prstClr val="black"/>
                </a:solidFill>
                <a:latin typeface="Constantia" panose="02030602050306030303" pitchFamily="18" charset="0"/>
              </a:rPr>
              <a:t>список использованной литературы: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10604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225</TotalTime>
  <Words>1187</Words>
  <Application>Microsoft Office PowerPoint</Application>
  <PresentationFormat>Экран (4:3)</PresentationFormat>
  <Paragraphs>24</Paragraphs>
  <Slides>9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5" baseType="lpstr">
      <vt:lpstr>Arial</vt:lpstr>
      <vt:lpstr>Calibri</vt:lpstr>
      <vt:lpstr>Calibri Light</vt:lpstr>
      <vt:lpstr>Constantia</vt:lpstr>
      <vt:lpstr>Monotype Corsiva</vt:lpstr>
      <vt:lpstr>Тема Office</vt:lpstr>
      <vt:lpstr>Презентация PowerPoint</vt:lpstr>
      <vt:lpstr>«Тобольский  гений»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17</cp:revision>
  <dcterms:created xsi:type="dcterms:W3CDTF">2019-01-24T05:19:12Z</dcterms:created>
  <dcterms:modified xsi:type="dcterms:W3CDTF">2019-01-25T06:31:34Z</dcterms:modified>
</cp:coreProperties>
</file>