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0" r:id="rId8"/>
    <p:sldId id="265" r:id="rId9"/>
    <p:sldId id="266" r:id="rId10"/>
    <p:sldId id="267" r:id="rId11"/>
    <p:sldId id="261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0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9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1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28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13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8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52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19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40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3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42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47363-41AE-4642-9EDA-DF2AB06BB3A2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C875B-B401-4892-8799-7439A782AA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9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794" y="1122363"/>
            <a:ext cx="8900160" cy="27100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Constantia" panose="02030602050306030303" pitchFamily="18" charset="0"/>
              </a:rPr>
              <a:t>МКУ «Приобская библиотека семейного чтения»</a:t>
            </a:r>
            <a:br>
              <a:rPr lang="ru-RU" sz="2800" b="1" dirty="0">
                <a:latin typeface="Constantia" panose="02030602050306030303" pitchFamily="18" charset="0"/>
              </a:rPr>
            </a:br>
            <a:r>
              <a:rPr lang="ru-RU" sz="2800" b="1" dirty="0">
                <a:latin typeface="Constantia" panose="02030602050306030303" pitchFamily="18" charset="0"/>
              </a:rPr>
              <a:t>МО городское поселение Приобье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870518"/>
            <a:ext cx="9143999" cy="1655762"/>
          </a:xfrm>
        </p:spPr>
        <p:txBody>
          <a:bodyPr>
            <a:noAutofit/>
          </a:bodyPr>
          <a:lstStyle/>
          <a:p>
            <a:r>
              <a:rPr lang="ru-RU" sz="8000" b="1" spc="50" dirty="0" smtClean="0">
                <a:ln w="28575" cmpd="sng">
                  <a:solidFill>
                    <a:srgbClr val="00B0F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nstantia" panose="02030602050306030303" pitchFamily="18" charset="0"/>
              </a:rPr>
              <a:t>«Великий мастер языка и слова»</a:t>
            </a:r>
            <a:endParaRPr lang="ru-RU" sz="8000" b="1" spc="50" dirty="0">
              <a:ln w="28575" cmpd="sng">
                <a:solidFill>
                  <a:srgbClr val="00B0F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22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5122" y="1788205"/>
            <a:ext cx="462261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Constantia" panose="02030602050306030303" pitchFamily="18" charset="0"/>
              </a:rPr>
              <a:t>Выставка- портрет </a:t>
            </a:r>
          </a:p>
          <a:p>
            <a:pPr marL="0" indent="0" algn="ctr">
              <a:buNone/>
            </a:pPr>
            <a:r>
              <a:rPr lang="ru-RU" b="1" dirty="0" smtClean="0">
                <a:latin typeface="Constantia" panose="02030602050306030303" pitchFamily="18" charset="0"/>
              </a:rPr>
              <a:t>к </a:t>
            </a:r>
            <a:r>
              <a:rPr lang="ru-RU" sz="3200" b="1" dirty="0" smtClean="0">
                <a:latin typeface="Constantia" panose="02030602050306030303" pitchFamily="18" charset="0"/>
              </a:rPr>
              <a:t>200</a:t>
            </a:r>
            <a:r>
              <a:rPr lang="ru-RU" b="1" dirty="0" smtClean="0">
                <a:latin typeface="Constantia" panose="02030602050306030303" pitchFamily="18" charset="0"/>
              </a:rPr>
              <a:t>-летию </a:t>
            </a:r>
          </a:p>
          <a:p>
            <a:pPr marL="0" indent="0" algn="ctr">
              <a:buNone/>
            </a:pPr>
            <a:r>
              <a:rPr lang="ru-RU" b="1" dirty="0" smtClean="0">
                <a:latin typeface="Constantia" panose="02030602050306030303" pitchFamily="18" charset="0"/>
              </a:rPr>
              <a:t>со дня рождения </a:t>
            </a:r>
          </a:p>
          <a:p>
            <a:pPr marL="0" indent="0" algn="ctr">
              <a:buNone/>
            </a:pPr>
            <a:r>
              <a:rPr lang="ru-RU" sz="3200" b="1" dirty="0" smtClean="0">
                <a:latin typeface="Constantia" panose="02030602050306030303" pitchFamily="18" charset="0"/>
              </a:rPr>
              <a:t>Ивана Сергеевича Тургенева</a:t>
            </a:r>
          </a:p>
          <a:p>
            <a:pPr marL="0" indent="0" algn="ctr">
              <a:buNone/>
            </a:pPr>
            <a:r>
              <a:rPr lang="ru-RU" b="1" dirty="0" smtClean="0">
                <a:latin typeface="Constantia" panose="02030602050306030303" pitchFamily="18" charset="0"/>
              </a:rPr>
              <a:t> (1818 – 1883)</a:t>
            </a:r>
            <a:endParaRPr lang="ru-RU" b="1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l="14327" r="12072"/>
          <a:stretch/>
        </p:blipFill>
        <p:spPr>
          <a:xfrm>
            <a:off x="4101737" y="722812"/>
            <a:ext cx="4963886" cy="5312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901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6214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onstantia" panose="02030602050306030303" pitchFamily="18" charset="0"/>
              </a:rPr>
              <a:t>Детские и юношеские годы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09" y="1227908"/>
            <a:ext cx="3651583" cy="475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614058" y="1227908"/>
            <a:ext cx="5529942" cy="58173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Родился </a:t>
            </a:r>
            <a:r>
              <a:rPr lang="ru-RU" sz="1800" dirty="0" smtClean="0">
                <a:latin typeface="Constantia" panose="02030602050306030303" pitchFamily="18" charset="0"/>
              </a:rPr>
              <a:t>Иван Тургенев в </a:t>
            </a:r>
            <a:r>
              <a:rPr lang="ru-RU" sz="1800" dirty="0">
                <a:latin typeface="Constantia" panose="02030602050306030303" pitchFamily="18" charset="0"/>
              </a:rPr>
              <a:t>Орле, в старинной дворянской семье. </a:t>
            </a:r>
            <a:r>
              <a:rPr lang="ru-RU" sz="1800" dirty="0" smtClean="0">
                <a:latin typeface="Constantia" panose="02030602050306030303" pitchFamily="18" charset="0"/>
              </a:rPr>
              <a:t> </a:t>
            </a:r>
            <a:r>
              <a:rPr lang="ru-RU" sz="1800" dirty="0">
                <a:latin typeface="Constantia" panose="02030602050306030303" pitchFamily="18" charset="0"/>
              </a:rPr>
              <a:t>Он </a:t>
            </a:r>
            <a:r>
              <a:rPr lang="ru-RU" sz="1800" dirty="0" smtClean="0">
                <a:latin typeface="Constantia" panose="02030602050306030303" pitchFamily="18" charset="0"/>
              </a:rPr>
              <a:t>был </a:t>
            </a:r>
            <a:r>
              <a:rPr lang="ru-RU" sz="1800" dirty="0">
                <a:latin typeface="Constantia" panose="02030602050306030303" pitchFamily="18" charset="0"/>
              </a:rPr>
              <a:t>вторым сыном из трёх, родившихся у Варвары </a:t>
            </a:r>
            <a:r>
              <a:rPr lang="ru-RU" sz="1800" dirty="0" err="1">
                <a:latin typeface="Constantia" panose="02030602050306030303" pitchFamily="18" charset="0"/>
              </a:rPr>
              <a:t>Лутовиновой</a:t>
            </a:r>
            <a:r>
              <a:rPr lang="ru-RU" sz="1800" dirty="0">
                <a:latin typeface="Constantia" panose="02030602050306030303" pitchFamily="18" charset="0"/>
              </a:rPr>
              <a:t> и Сергея Тургенева. Любовь к русской литературе юному Тургеневу привил один из крепостных камердинеров (он позже стал прототипом Пунина в рассказе «Пунин и Бабурин»). До девяти лет Иван Тургенев жил в наследственном матушкином имении Спасское-</a:t>
            </a:r>
            <a:r>
              <a:rPr lang="ru-RU" sz="1800" dirty="0" err="1">
                <a:latin typeface="Constantia" panose="02030602050306030303" pitchFamily="18" charset="0"/>
              </a:rPr>
              <a:t>Лутовиново</a:t>
            </a:r>
            <a:r>
              <a:rPr lang="ru-RU" sz="1800" dirty="0">
                <a:latin typeface="Constantia" panose="02030602050306030303" pitchFamily="18" charset="0"/>
              </a:rPr>
              <a:t> в 10 км от Мценска Орловской губернии. В 1822 году семья Тургеневых совершила путешествие в Европу, во время которого четырёхлетний Иван чуть было не погиб в Берне, сорвавшись с перил рва с </a:t>
            </a:r>
            <a:r>
              <a:rPr lang="ru-RU" sz="1800" dirty="0" smtClean="0">
                <a:latin typeface="Constantia" panose="02030602050306030303" pitchFamily="18" charset="0"/>
              </a:rPr>
              <a:t>медведями; </a:t>
            </a:r>
            <a:r>
              <a:rPr lang="ru-RU" sz="1800" dirty="0">
                <a:latin typeface="Constantia" panose="02030602050306030303" pitchFamily="18" charset="0"/>
              </a:rPr>
              <a:t>его спас отец, поймав за ногу. В 1827 году Тургеневы, чтобы дать детям образование, поселились в Москве в приобретённом ими доме на Самотёке. Учёбу будущий писатель начал в пансионе </a:t>
            </a:r>
            <a:r>
              <a:rPr lang="ru-RU" sz="1800" dirty="0" err="1">
                <a:latin typeface="Constantia" panose="02030602050306030303" pitchFamily="18" charset="0"/>
              </a:rPr>
              <a:t>Вейденгаммера</a:t>
            </a:r>
            <a:r>
              <a:rPr lang="ru-RU" sz="1800" dirty="0">
                <a:latin typeface="Constantia" panose="02030602050306030303" pitchFamily="18" charset="0"/>
              </a:rPr>
              <a:t>, продолжив её в пансионе директора Лазаревского института И. Ф. </a:t>
            </a:r>
            <a:r>
              <a:rPr lang="ru-RU" sz="1800" dirty="0" err="1" smtClean="0">
                <a:latin typeface="Constantia" panose="02030602050306030303" pitchFamily="18" charset="0"/>
              </a:rPr>
              <a:t>Краузе</a:t>
            </a:r>
            <a:r>
              <a:rPr lang="ru-RU" sz="1800" dirty="0" smtClean="0">
                <a:latin typeface="Constantia" panose="02030602050306030303" pitchFamily="18" charset="0"/>
              </a:rPr>
              <a:t>. </a:t>
            </a:r>
            <a:endParaRPr lang="ru-RU" sz="1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63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4983" y="1881051"/>
            <a:ext cx="5016137" cy="68391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В 1833 </a:t>
            </a:r>
            <a:r>
              <a:rPr lang="ru-RU" sz="1800" dirty="0">
                <a:latin typeface="Constantia" panose="02030602050306030303" pitchFamily="18" charset="0"/>
              </a:rPr>
              <a:t>году в возрасте 15 лет Тургенев поступил на словесный факультет Московского университета. В то же время в нём обучались А. И. Герцен и В. Г. Белинский. Год спустя, после того, как старший брат Ивана поступил в гвардейскую артиллерию, семья переехала в Санкт-Петербург, где Иван Тургенев перешёл в Петербургский университет на философский </a:t>
            </a:r>
            <a:r>
              <a:rPr lang="ru-RU" sz="1800" dirty="0" smtClean="0">
                <a:latin typeface="Constantia" panose="02030602050306030303" pitchFamily="18" charset="0"/>
              </a:rPr>
              <a:t>факультет. </a:t>
            </a:r>
            <a:r>
              <a:rPr lang="ru-RU" sz="1800" dirty="0">
                <a:latin typeface="Constantia" panose="02030602050306030303" pitchFamily="18" charset="0"/>
              </a:rPr>
              <a:t>В университете его другом стал Т. Н. Грановский, будущий знаменитый учёный-историк западнической </a:t>
            </a:r>
            <a:r>
              <a:rPr lang="ru-RU" sz="1800" dirty="0" smtClean="0">
                <a:latin typeface="Constantia" panose="02030602050306030303" pitchFamily="18" charset="0"/>
              </a:rPr>
              <a:t>школы. 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568" y="1237843"/>
            <a:ext cx="3493311" cy="4352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93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16041" y="1520825"/>
            <a:ext cx="3005540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82880" y="1627832"/>
            <a:ext cx="5016137" cy="6839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ru-RU" dirty="0" smtClean="0">
                <a:latin typeface="Constantia" pitchFamily="18" charset="0"/>
              </a:rPr>
              <a:t>Получив диплом в 1838 году, Иван Тургенев продолжил образование в Германии. В Берлине прослушал курс университетских лекций по философии и филологии, писал стихи. После рождественских каникул в России Тургенев на полгода отправился в Италию, откуда вернулся в Берлин. </a:t>
            </a:r>
          </a:p>
          <a:p>
            <a:pPr algn="just"/>
            <a:r>
              <a:rPr lang="ru-RU" dirty="0" smtClean="0">
                <a:latin typeface="Constantia" pitchFamily="18" charset="0"/>
              </a:rPr>
              <a:t>Весной 1841-го Иван Тургенев прибыл в Россию и через год сдал экзамены, получив магистерскую степень по философии в Петербургском университете. В 1843-м поступил на должность в Министерство внутренних дел, но любовь к писательству и литературе перевесила. </a:t>
            </a:r>
            <a:endParaRPr lang="ru-RU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51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379" y="-21101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onstantia" pitchFamily="18" charset="0"/>
              </a:rPr>
              <a:t>Литература</a:t>
            </a:r>
            <a:endParaRPr lang="ru-RU" sz="2800" b="1" dirty="0">
              <a:latin typeface="Constant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9465" y="815924"/>
            <a:ext cx="5514535" cy="776536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Впервые Иван Тургенев выступил в печати в 1836 году, опубликовав рецензию на книгу Андрея Муравьева «Путешествие к святым местам». Спустя год написал и опубликовал поэмы «Штиль на море», «Фантасмагория в лунную ночь» и «Сон».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Известность пришла в 1843-м, когда Иван Сергеевич сочинил поэму «Параша», одобренную </a:t>
            </a:r>
            <a:r>
              <a:rPr lang="ru-RU" sz="1800" dirty="0" err="1" smtClean="0">
                <a:latin typeface="Constantia" pitchFamily="18" charset="0"/>
              </a:rPr>
              <a:t>Виссарионом</a:t>
            </a:r>
            <a:r>
              <a:rPr lang="ru-RU" sz="1800" dirty="0" smtClean="0">
                <a:latin typeface="Constantia" pitchFamily="18" charset="0"/>
              </a:rPr>
              <a:t> Белинским. Вскоре Тургенев и Белинский сблизились так, что молодой литератор стал крестным отцом сына известного критика. Сближение с Белинским и Николаем Некрасовым повлияли на творческую биографию Ивана Тургенева: писатель окончательно распрощался с жанром романтизма, что стало очевидным после публикации поэмы «Помещик» и повестей «Андрей Колосов», «Три портрета» и «Бретер».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В Россию Иван Тургенев вернулся в 1850-м. Жил то в родовом имении, то в Москве, то в Петербурге, где писал пьесы, которые успешно шли в театрах двух столиц. </a:t>
            </a:r>
          </a:p>
          <a:p>
            <a:pPr>
              <a:buNone/>
            </a:pPr>
            <a:endParaRPr lang="ru-RU" sz="1700" dirty="0"/>
          </a:p>
        </p:txBody>
      </p:sp>
      <p:pic>
        <p:nvPicPr>
          <p:cNvPr id="10242" name="Picture 2" descr="Иван Тургенев. Галерея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090" y="1114547"/>
            <a:ext cx="3427988" cy="4757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920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604912"/>
            <a:ext cx="5134709" cy="604910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В 1847 году в журнале «Современник» вышел рассказ Тургенева «Хорь и Калиныч», созданный под впечатлением от охотничьих путешествий писателя. Немного позже там же были опубликованы рассказы из сборника «Записки охотника». Сам сборник вышел в свет в 1852 году. Тургенев называл его своей «Аннибаловой клятвой» — обещанием бороться до конца с врагом, которого он ненавидел с детства — с крепостным правом. Это было одно из первых произведений, открыто говоривших о бедах и вреде крепостничества. Цензора, допустившего «Записки охотника» к печати, по личному распоряжению Николая I уволили со службы с лишением пенсии, а сам сборник запретили переиздавать. Цензоры объяснили это тем, что Тургенев хоть и поэтизировал крепостных, преступно преувеличил их страдания от помещичьего гнета.</a:t>
            </a:r>
            <a:endParaRPr lang="ru-RU" sz="1800" dirty="0">
              <a:latin typeface="Constantia" pitchFamily="18" charset="0"/>
            </a:endParaRPr>
          </a:p>
        </p:txBody>
      </p:sp>
      <p:pic>
        <p:nvPicPr>
          <p:cNvPr id="7170" name="Picture 2" descr="Иван Тургене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865" y="958614"/>
            <a:ext cx="3835135" cy="4839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3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1156" y="703385"/>
            <a:ext cx="4945130" cy="563025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Иван Тургенев писал и для взрослых, и для детей. Маленьким читателям прозаик подарил сказки и рассказы-наблюдения «Воробей», «Собака» и «Голуби», написанные богатым языком.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В деревенском уединении классик сочинил рассказ «</a:t>
            </a:r>
            <a:r>
              <a:rPr lang="ru-RU" sz="1800" dirty="0" err="1" smtClean="0">
                <a:latin typeface="Constantia" pitchFamily="18" charset="0"/>
              </a:rPr>
              <a:t>Муму</a:t>
            </a:r>
            <a:r>
              <a:rPr lang="ru-RU" sz="1800" dirty="0" smtClean="0">
                <a:latin typeface="Constantia" pitchFamily="18" charset="0"/>
              </a:rPr>
              <a:t>», а также ставшие событием в культурной жизни России романы «Дворянское гнездо», «Накануне», «Отцы и дети», «Дым».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За границу Иван Тургенев отбыл летом 1856 года. Зимой в Париже завершил мрачную повесть «Поездка в Полесье». В Германии в 1857-м написал «Асю» – повесть, переведенную при жизни писателя на европейские языки. Прототипом Аси, рожденной вне брака дочери барина и крестьянки, критики считают дочь Тургенева Полину </a:t>
            </a:r>
            <a:r>
              <a:rPr lang="ru-RU" sz="1800" dirty="0" err="1" smtClean="0">
                <a:latin typeface="Constantia" pitchFamily="18" charset="0"/>
              </a:rPr>
              <a:t>Брюэр</a:t>
            </a:r>
            <a:r>
              <a:rPr lang="ru-RU" sz="1800" dirty="0" smtClean="0">
                <a:latin typeface="Constantia" pitchFamily="18" charset="0"/>
              </a:rPr>
              <a:t> и незаконнорожденную единоутробную сестру Варвару Житову. </a:t>
            </a:r>
            <a:endParaRPr lang="ru-RU" sz="1800" dirty="0">
              <a:latin typeface="Constantia" pitchFamily="18" charset="0"/>
            </a:endParaRPr>
          </a:p>
        </p:txBody>
      </p:sp>
      <p:pic>
        <p:nvPicPr>
          <p:cNvPr id="6146" name="Picture 2" descr="Иван Тургене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464" y="942536"/>
            <a:ext cx="3734972" cy="4979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198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onstantia" pitchFamily="18" charset="0"/>
              </a:rPr>
              <a:t>Личная жизнь</a:t>
            </a:r>
            <a:endParaRPr lang="ru-RU" sz="2800" b="1" dirty="0">
              <a:latin typeface="Constant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971" y="1968137"/>
            <a:ext cx="4833258" cy="35182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Роковую женщину, ставшую любовью всей жизни писателя, Генрих Гейне сравнил с пейзажем, «одновременно чудовищным и экзотическим». У испано-французской певицы Полины Виардо, невысокой и сутулящейся женщины, были крупные мужские черты лица, большой рот и глаза навыкате. Но когда Полина пела, она сказочно преображалась. В такой момент Тургенев увидел певицу и влюбился на всю жизнь, на 40 оставшихся лет.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95406" y="1551599"/>
            <a:ext cx="3291839" cy="4351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134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1" y="196948"/>
            <a:ext cx="4459458" cy="825773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Constantia" pitchFamily="18" charset="0"/>
              </a:rPr>
              <a:t>Охлаждение в отношениях Тургенева и Виардо наступило после трехлетней разлуки, случившейся из-за домашнего ареста писателя. Попытки забыть роковую страсть Иван Тургенев предпринимал дважды. В 1854 году 36-летний литератор повстречал юную красавицу Ольгу, дочь кузена. Но когда на горизонте забрезжила свадьба, Иван Сергеевич затосковал по Полине. Не желая ломать жизнь 18-летней девушке, Тургенев признался в любви к Виардо. Последняя попытка вырваться из объятий француженки случилась в 1879-м, когда Ивану Тургеневу исполнился 61 год. Актрису Марию Савину не испугала разница в возрасте – возлюбленный оказался в два раза старше. Но когда пара в 1882 году отправилась Париж, в жилище будущего супруга Маша увидела множество вещей и безделушек, напоминавших о сопернице, и поняла, что она лишняя. </a:t>
            </a:r>
            <a:endParaRPr lang="ru-RU" sz="1800" dirty="0">
              <a:latin typeface="Constantia" pitchFamily="18" charset="0"/>
            </a:endParaRPr>
          </a:p>
        </p:txBody>
      </p:sp>
      <p:pic>
        <p:nvPicPr>
          <p:cNvPr id="4098" name="Picture 2" descr="Мария Сав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2832" y="1830925"/>
            <a:ext cx="4321168" cy="2867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17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717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Constantia" pitchFamily="18" charset="0"/>
              </a:rPr>
              <a:t>Последние годы жизни</a:t>
            </a:r>
            <a:endParaRPr lang="ru-RU" sz="2800" b="1" dirty="0">
              <a:latin typeface="Constantia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20687" y="1642745"/>
            <a:ext cx="44471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rtl="0" eaLnBrk="1" fontAlgn="auto" latinLnBrk="0" hangingPunct="1"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В последние годы Тургенев тяжело болел. Парижские врачи ставили ему диагноз грудная жаба и межреберная невралгия. Скончался Тургенев 3 сентября 1883 года в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Буживале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 под Парижем, где прошли пышные прощания. Похоронили писателя в Петербурге на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Волковском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 кладбище. Смерть писателя стала потрясением для его поклонников — и процессия из людей, пришедших проститься с Тургеневым, протянулась на несколько километров.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9218" name="Picture 2" descr="Могила Ивана Тургенева на Волковом кладбищ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339" y="1885071"/>
            <a:ext cx="4177651" cy="2785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178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74685" y="211873"/>
            <a:ext cx="2576671" cy="36012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66" y="1723479"/>
            <a:ext cx="2697103" cy="4179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573" y="1723479"/>
            <a:ext cx="2561123" cy="40214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18" y="4227783"/>
            <a:ext cx="1683967" cy="256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3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500" b="1" dirty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Предлагаем вашему вниманию литературу из фонда библиотеки, посвященную жизни и </a:t>
            </a:r>
            <a:r>
              <a:rPr lang="ru-RU" sz="2500" b="1" dirty="0" smtClean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творчеству И. С. Тургенева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2011" y="1690689"/>
            <a:ext cx="657333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Constantia" panose="02030602050306030303" pitchFamily="18" charset="0"/>
              </a:rPr>
              <a:t>Салим, </a:t>
            </a:r>
            <a:r>
              <a:rPr lang="ru-RU" sz="1800" dirty="0" err="1">
                <a:latin typeface="Constantia" panose="02030602050306030303" pitchFamily="18" charset="0"/>
              </a:rPr>
              <a:t>Аднан</a:t>
            </a:r>
            <a:r>
              <a:rPr lang="ru-RU" sz="1800" dirty="0">
                <a:latin typeface="Constantia" panose="02030602050306030303" pitchFamily="18" charset="0"/>
              </a:rPr>
              <a:t>. 	</a:t>
            </a:r>
          </a:p>
          <a:p>
            <a:pPr marL="0" indent="0">
              <a:buNone/>
            </a:pPr>
            <a:r>
              <a:rPr lang="ru-RU" sz="1800" dirty="0">
                <a:latin typeface="Constantia" panose="02030602050306030303" pitchFamily="18" charset="0"/>
              </a:rPr>
              <a:t>Тургенев-художник, мыслитель [Текст] / А. Салим. - Москва : Современник, 1983. - 224 с. : </a:t>
            </a:r>
            <a:r>
              <a:rPr lang="ru-RU" sz="1800" dirty="0" err="1">
                <a:latin typeface="Constantia" panose="02030602050306030303" pitchFamily="18" charset="0"/>
              </a:rPr>
              <a:t>портр</a:t>
            </a:r>
            <a:r>
              <a:rPr lang="ru-RU" sz="1800" dirty="0" smtClean="0">
                <a:latin typeface="Constantia" panose="02030602050306030303" pitchFamily="18" charset="0"/>
              </a:rPr>
              <a:t>.; </a:t>
            </a:r>
            <a:r>
              <a:rPr lang="ru-RU" sz="1800" dirty="0">
                <a:latin typeface="Constantia" panose="02030602050306030303" pitchFamily="18" charset="0"/>
              </a:rPr>
              <a:t>17 см. - </a:t>
            </a:r>
            <a:r>
              <a:rPr lang="ru-RU" sz="1800" dirty="0" err="1">
                <a:latin typeface="Constantia" panose="02030602050306030303" pitchFamily="18" charset="0"/>
              </a:rPr>
              <a:t>Библиогр</a:t>
            </a:r>
            <a:r>
              <a:rPr lang="ru-RU" sz="1800" dirty="0" smtClean="0">
                <a:latin typeface="Constantia" panose="02030602050306030303" pitchFamily="18" charset="0"/>
              </a:rPr>
              <a:t>.: </a:t>
            </a:r>
            <a:r>
              <a:rPr lang="ru-RU" sz="1800" dirty="0">
                <a:latin typeface="Constantia" panose="02030602050306030303" pitchFamily="18" charset="0"/>
              </a:rPr>
              <a:t>с. 207-223</a:t>
            </a:r>
            <a:r>
              <a:rPr lang="ru-RU" sz="1800" dirty="0" smtClean="0">
                <a:latin typeface="Constantia" panose="0203060205030603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Аннотация: </a:t>
            </a:r>
            <a:r>
              <a:rPr lang="ru-RU" sz="1800" dirty="0" err="1" smtClean="0">
                <a:latin typeface="Constantia" panose="02030602050306030303" pitchFamily="18" charset="0"/>
              </a:rPr>
              <a:t>Аднан</a:t>
            </a:r>
            <a:r>
              <a:rPr lang="ru-RU" sz="1800" dirty="0" smtClean="0">
                <a:latin typeface="Constantia" panose="02030602050306030303" pitchFamily="18" charset="0"/>
              </a:rPr>
              <a:t> </a:t>
            </a:r>
            <a:r>
              <a:rPr lang="ru-RU" sz="1800" dirty="0">
                <a:latin typeface="Constantia" panose="02030602050306030303" pitchFamily="18" charset="0"/>
              </a:rPr>
              <a:t>Салим </a:t>
            </a:r>
            <a:r>
              <a:rPr lang="ru-RU" sz="1800" dirty="0" smtClean="0">
                <a:latin typeface="Constantia" panose="02030602050306030303" pitchFamily="18" charset="0"/>
              </a:rPr>
              <a:t>- </a:t>
            </a:r>
            <a:r>
              <a:rPr lang="ru-RU" sz="1800" dirty="0">
                <a:latin typeface="Constantia" panose="02030602050306030303" pitchFamily="18" charset="0"/>
              </a:rPr>
              <a:t>иракский писатель, критик, переводчик, член СП СССР, кандидат филологических наук, автор ряда статей по русской классической и советской литературе. Творчество </a:t>
            </a:r>
            <a:r>
              <a:rPr lang="ru-RU" sz="1800" dirty="0" err="1">
                <a:latin typeface="Constantia" panose="02030602050306030303" pitchFamily="18" charset="0"/>
              </a:rPr>
              <a:t>И.С.Тургенева</a:t>
            </a:r>
            <a:r>
              <a:rPr lang="ru-RU" sz="1800" dirty="0">
                <a:latin typeface="Constantia" panose="02030602050306030303" pitchFamily="18" charset="0"/>
              </a:rPr>
              <a:t> привлекает исследователя органичным сочетанием конкретно-исторического и общечеловеческого аспектов. Этой проблеме и посвящена настоящая книга. Ощущение актуальности творчества русских классиков определяет тот своеобразный угол зрения, под которым автор рассматривает произведения Тургенева.</a:t>
            </a:r>
          </a:p>
          <a:p>
            <a:pPr marL="0" indent="0" algn="just">
              <a:buNone/>
            </a:pP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46" y="2632384"/>
            <a:ext cx="1390805" cy="21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4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6221" y="600502"/>
            <a:ext cx="6701051" cy="58449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latin typeface="Constantia" panose="02030602050306030303" pitchFamily="18" charset="0"/>
              </a:rPr>
              <a:t>Топоров, Владимир Николаевич. </a:t>
            </a:r>
          </a:p>
          <a:p>
            <a:pPr marL="0" indent="0">
              <a:buNone/>
            </a:pPr>
            <a:r>
              <a:rPr lang="ru-RU" sz="1800" dirty="0">
                <a:latin typeface="Constantia" panose="02030602050306030303" pitchFamily="18" charset="0"/>
              </a:rPr>
              <a:t>Странный Тургенев (Четыре главы) [Текст] / В. Н. Топоров. - Москва : Рос. гос. </a:t>
            </a:r>
            <a:r>
              <a:rPr lang="ru-RU" sz="1800" dirty="0" err="1">
                <a:latin typeface="Constantia" panose="02030602050306030303" pitchFamily="18" charset="0"/>
              </a:rPr>
              <a:t>гуманитар</a:t>
            </a:r>
            <a:r>
              <a:rPr lang="ru-RU" sz="1800" dirty="0">
                <a:latin typeface="Constantia" panose="02030602050306030303" pitchFamily="18" charset="0"/>
              </a:rPr>
              <a:t>. ун-т, 1998. - 192 с. ; 21 см. - (Чтения по истории и теории культуры ; </a:t>
            </a:r>
            <a:r>
              <a:rPr lang="ru-RU" sz="1800" dirty="0" err="1">
                <a:latin typeface="Constantia" panose="02030602050306030303" pitchFamily="18" charset="0"/>
              </a:rPr>
              <a:t>вып</a:t>
            </a:r>
            <a:r>
              <a:rPr lang="ru-RU" sz="1800" dirty="0">
                <a:latin typeface="Constantia" panose="02030602050306030303" pitchFamily="18" charset="0"/>
              </a:rPr>
              <a:t>. 20). </a:t>
            </a:r>
          </a:p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Аннотация: Вниманию читателя предлагаются четыре больших тематически-смысловых блока из текста, посвященного «странному» (или, метафори­чески выражаясь, «темному» и даже «ночному») Тургеневу. Это «стран­ное», для многих читателей Тургенева вообще скрытое или лишь слабо подозреваемое и уж во всяком случае, как правило, </a:t>
            </a:r>
            <a:r>
              <a:rPr lang="ru-RU" sz="1800" dirty="0" smtClean="0">
                <a:latin typeface="Constantia" panose="02030602050306030303" pitchFamily="18" charset="0"/>
              </a:rPr>
              <a:t>недооцениваемое. Одна </a:t>
            </a:r>
            <a:r>
              <a:rPr lang="ru-RU" sz="1800" dirty="0">
                <a:latin typeface="Constantia" panose="02030602050306030303" pitchFamily="18" charset="0"/>
              </a:rPr>
              <a:t>из задач предлежащего текста— в том, чтобы очертить (по­неволе неполно) объем этого «странного», обозреть формы его проявле­ния как в жизни писателя, так и в его произведениях (особенно в персо­нажах, которым Тургенев ссужал свои «странности»), понять характер (если угодно, структуру) этого «странного» и мотивы, которые его вызы­вают. «Странность» (кстати, слова странный, странно, странное дело об­разуют, как и у Достоевского, отмеченный элемент его языка, встречаю­щийся достаточно часто, нередко в ключевых местах текста, и, похоже, претендуют на роль своего рода «оценочного» квантора), о которой </a:t>
            </a:r>
            <a:r>
              <a:rPr lang="ru-RU" sz="1800" dirty="0" smtClean="0">
                <a:latin typeface="Constantia" panose="02030602050306030303" pitchFamily="18" charset="0"/>
              </a:rPr>
              <a:t> пойдет </a:t>
            </a:r>
            <a:r>
              <a:rPr lang="ru-RU" sz="1800" dirty="0">
                <a:latin typeface="Constantia" panose="02030602050306030303" pitchFamily="18" charset="0"/>
              </a:rPr>
              <a:t>речь, существенным образом характеризует Тургенева и как человека, и, что в данном случае важнее, как писателя. </a:t>
            </a:r>
          </a:p>
          <a:p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56" y="2114871"/>
            <a:ext cx="1679048" cy="23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7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5402" y="627797"/>
            <a:ext cx="6919416" cy="554916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И</a:t>
            </a:r>
            <a:r>
              <a:rPr lang="ru-RU" sz="1800" dirty="0">
                <a:latin typeface="Constantia" panose="02030602050306030303" pitchFamily="18" charset="0"/>
              </a:rPr>
              <a:t>. </a:t>
            </a:r>
            <a:r>
              <a:rPr lang="ru-RU" sz="1800" dirty="0" err="1">
                <a:latin typeface="Constantia" panose="02030602050306030303" pitchFamily="18" charset="0"/>
              </a:rPr>
              <a:t>С.Тургенев</a:t>
            </a:r>
            <a:r>
              <a:rPr lang="ru-RU" sz="1800" dirty="0">
                <a:latin typeface="Constantia" panose="02030602050306030303" pitchFamily="18" charset="0"/>
              </a:rPr>
              <a:t> в воспоминаниях современников [Текст] : в 2 т. / [вступ. ст. С. М. Петрова, с. 5-36 ; сост. и </a:t>
            </a:r>
            <a:r>
              <a:rPr lang="ru-RU" sz="1800" dirty="0" err="1">
                <a:latin typeface="Constantia" panose="02030602050306030303" pitchFamily="18" charset="0"/>
              </a:rPr>
              <a:t>подгот</a:t>
            </a:r>
            <a:r>
              <a:rPr lang="ru-RU" sz="1800" dirty="0">
                <a:latin typeface="Constantia" panose="02030602050306030303" pitchFamily="18" charset="0"/>
              </a:rPr>
              <a:t>. текста С. М. Петрова и В. Г. Фридлянд]. - Москва : "Художественная литература", 1969 - . - (Серия литературных мемуаров</a:t>
            </a:r>
            <a:r>
              <a:rPr lang="ru-RU" sz="1800" dirty="0" smtClean="0">
                <a:latin typeface="Constantia" panose="02030602050306030303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Аннотация: Воспоминания современников о Тургеневе - почти единственный источник, знакомящий нас с отдельными периодами его жизни. Они характеризуют его как художника, раскрывают особенности его писательского труда, освещают творческую историю многих произведений. Первый том сборника имеет четыре раздела: "В семье", "Молодость Тургенева. Круг "Современника", "И</a:t>
            </a:r>
            <a:r>
              <a:rPr lang="ru-RU" sz="1800" dirty="0" smtClean="0">
                <a:latin typeface="Constantia" panose="02030602050306030303" pitchFamily="18" charset="0"/>
              </a:rPr>
              <a:t>. С. Тургенев </a:t>
            </a:r>
            <a:r>
              <a:rPr lang="ru-RU" sz="1800" dirty="0">
                <a:latin typeface="Constantia" panose="02030602050306030303" pitchFamily="18" charset="0"/>
              </a:rPr>
              <a:t>в шестидесятые годы" и "</a:t>
            </a:r>
            <a:r>
              <a:rPr lang="ru-RU" sz="1800" dirty="0" smtClean="0">
                <a:latin typeface="Constantia" panose="02030602050306030303" pitchFamily="18" charset="0"/>
              </a:rPr>
              <a:t>И. С. Тургенев </a:t>
            </a:r>
            <a:r>
              <a:rPr lang="ru-RU" sz="1800" dirty="0">
                <a:latin typeface="Constantia" panose="02030602050306030303" pitchFamily="18" charset="0"/>
              </a:rPr>
              <a:t>в воспоминаниях революционеров-семидесятников". Широк круг мемуаристов: здесь воспоминания Н</a:t>
            </a:r>
            <a:r>
              <a:rPr lang="ru-RU" sz="1800" dirty="0" smtClean="0">
                <a:latin typeface="Constantia" panose="02030602050306030303" pitchFamily="18" charset="0"/>
              </a:rPr>
              <a:t>. Г. Чернышевского </a:t>
            </a:r>
            <a:r>
              <a:rPr lang="ru-RU" sz="1800" dirty="0">
                <a:latin typeface="Constantia" panose="02030602050306030303" pitchFamily="18" charset="0"/>
              </a:rPr>
              <a:t>и П</a:t>
            </a:r>
            <a:r>
              <a:rPr lang="ru-RU" sz="1800" dirty="0" smtClean="0">
                <a:latin typeface="Constantia" panose="02030602050306030303" pitchFamily="18" charset="0"/>
              </a:rPr>
              <a:t>. А.  Кропоткина</a:t>
            </a:r>
            <a:r>
              <a:rPr lang="ru-RU" sz="1800" dirty="0">
                <a:latin typeface="Constantia" panose="02030602050306030303" pitchFamily="18" charset="0"/>
              </a:rPr>
              <a:t>, А</a:t>
            </a:r>
            <a:r>
              <a:rPr lang="ru-RU" sz="1800" dirty="0" smtClean="0">
                <a:latin typeface="Constantia" panose="02030602050306030303" pitchFamily="18" charset="0"/>
              </a:rPr>
              <a:t>. А. Фета </a:t>
            </a:r>
            <a:r>
              <a:rPr lang="ru-RU" sz="1800" dirty="0">
                <a:latin typeface="Constantia" panose="02030602050306030303" pitchFamily="18" charset="0"/>
              </a:rPr>
              <a:t>и А</a:t>
            </a:r>
            <a:r>
              <a:rPr lang="ru-RU" sz="1800" dirty="0" smtClean="0">
                <a:latin typeface="Constantia" panose="02030602050306030303" pitchFamily="18" charset="0"/>
              </a:rPr>
              <a:t>. Я. Панаевой</a:t>
            </a:r>
            <a:r>
              <a:rPr lang="ru-RU" sz="1800" dirty="0">
                <a:latin typeface="Constantia" panose="02030602050306030303" pitchFamily="18" charset="0"/>
              </a:rPr>
              <a:t>, П</a:t>
            </a:r>
            <a:r>
              <a:rPr lang="ru-RU" sz="1800" dirty="0" smtClean="0">
                <a:latin typeface="Constantia" panose="02030602050306030303" pitchFamily="18" charset="0"/>
              </a:rPr>
              <a:t>. В. Анненкова </a:t>
            </a:r>
            <a:r>
              <a:rPr lang="ru-RU" sz="1800" dirty="0">
                <a:latin typeface="Constantia" panose="02030602050306030303" pitchFamily="18" charset="0"/>
              </a:rPr>
              <a:t>и Д</a:t>
            </a:r>
            <a:r>
              <a:rPr lang="ru-RU" sz="1800" dirty="0" smtClean="0">
                <a:latin typeface="Constantia" panose="02030602050306030303" pitchFamily="18" charset="0"/>
              </a:rPr>
              <a:t>. В. Григоровича</a:t>
            </a:r>
            <a:r>
              <a:rPr lang="ru-RU" sz="1800" dirty="0">
                <a:latin typeface="Constantia" panose="02030602050306030303" pitchFamily="18" charset="0"/>
              </a:rPr>
              <a:t>, П</a:t>
            </a:r>
            <a:r>
              <a:rPr lang="ru-RU" sz="1800" dirty="0" smtClean="0">
                <a:latin typeface="Constantia" panose="02030602050306030303" pitchFamily="18" charset="0"/>
              </a:rPr>
              <a:t>. Л. Лаврова </a:t>
            </a:r>
            <a:r>
              <a:rPr lang="ru-RU" sz="1800" dirty="0">
                <a:latin typeface="Constantia" panose="02030602050306030303" pitchFamily="18" charset="0"/>
              </a:rPr>
              <a:t>и Г</a:t>
            </a:r>
            <a:r>
              <a:rPr lang="ru-RU" sz="1800" dirty="0" smtClean="0">
                <a:latin typeface="Constantia" panose="02030602050306030303" pitchFamily="18" charset="0"/>
              </a:rPr>
              <a:t>. А. Лопатина </a:t>
            </a:r>
            <a:r>
              <a:rPr lang="ru-RU" sz="1800" dirty="0">
                <a:latin typeface="Constantia" panose="02030602050306030303" pitchFamily="18" charset="0"/>
              </a:rPr>
              <a:t>и многих других. Второй том книги имеет четыре раздела "Тургенев дома и за границей", "Иностранные мемуаристы о Тургеневе", "Тургенев в его последние приезды на Родину" и "Болезнь и кончина Тургенева". Сюда включены воспоминания П</a:t>
            </a:r>
            <a:r>
              <a:rPr lang="ru-RU" sz="1800" dirty="0" smtClean="0">
                <a:latin typeface="Constantia" panose="02030602050306030303" pitchFamily="18" charset="0"/>
              </a:rPr>
              <a:t>. Д. Боборыкина</a:t>
            </a:r>
            <a:r>
              <a:rPr lang="ru-RU" sz="1800" dirty="0">
                <a:latin typeface="Constantia" panose="02030602050306030303" pitchFamily="18" charset="0"/>
              </a:rPr>
              <a:t>, В</a:t>
            </a:r>
            <a:r>
              <a:rPr lang="ru-RU" sz="1800" dirty="0" smtClean="0">
                <a:latin typeface="Constantia" panose="02030602050306030303" pitchFamily="18" charset="0"/>
              </a:rPr>
              <a:t>. В. Стасова</a:t>
            </a:r>
            <a:r>
              <a:rPr lang="ru-RU" sz="1800" dirty="0">
                <a:latin typeface="Constantia" panose="02030602050306030303" pitchFamily="18" charset="0"/>
              </a:rPr>
              <a:t>, И</a:t>
            </a:r>
            <a:r>
              <a:rPr lang="ru-RU" sz="1800" dirty="0" smtClean="0">
                <a:latin typeface="Constantia" panose="02030602050306030303" pitchFamily="18" charset="0"/>
              </a:rPr>
              <a:t>. И. Репина</a:t>
            </a:r>
            <a:r>
              <a:rPr lang="ru-RU" sz="1800" dirty="0">
                <a:latin typeface="Constantia" panose="02030602050306030303" pitchFamily="18" charset="0"/>
              </a:rPr>
              <a:t>, А</a:t>
            </a:r>
            <a:r>
              <a:rPr lang="ru-RU" sz="1800" dirty="0" smtClean="0">
                <a:latin typeface="Constantia" panose="02030602050306030303" pitchFamily="18" charset="0"/>
              </a:rPr>
              <a:t>. Ф. Кони</a:t>
            </a:r>
            <a:r>
              <a:rPr lang="ru-RU" sz="1800" dirty="0">
                <a:latin typeface="Constantia" panose="02030602050306030303" pitchFamily="18" charset="0"/>
              </a:rPr>
              <a:t>, а также западноевропейских, преимущественно французских, деятелей искусства и литераторов - Ги де Мопассана, Альфонса Доде, Генри Джеймса и </a:t>
            </a:r>
            <a:r>
              <a:rPr lang="ru-RU" sz="1800" dirty="0" smtClean="0">
                <a:latin typeface="Constantia" panose="02030602050306030303" pitchFamily="18" charset="0"/>
              </a:rPr>
              <a:t>др.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57" y="2144406"/>
            <a:ext cx="1843020" cy="274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9302" y="382137"/>
            <a:ext cx="6318059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>
                <a:latin typeface="Constantia" panose="02030602050306030303" pitchFamily="18" charset="0"/>
              </a:rPr>
              <a:t>Чалмаев</a:t>
            </a:r>
            <a:r>
              <a:rPr lang="ru-RU" sz="1800" dirty="0">
                <a:latin typeface="Constantia" panose="02030602050306030303" pitchFamily="18" charset="0"/>
              </a:rPr>
              <a:t>, Виктор Андреевич. </a:t>
            </a:r>
          </a:p>
          <a:p>
            <a:pPr marL="0" indent="0">
              <a:buNone/>
            </a:pPr>
            <a:r>
              <a:rPr lang="ru-RU" sz="1800" dirty="0">
                <a:latin typeface="Constantia" panose="02030602050306030303" pitchFamily="18" charset="0"/>
              </a:rPr>
              <a:t>Иван Тургенев [Текст] : биография отдельного лица / В. А. </a:t>
            </a:r>
            <a:r>
              <a:rPr lang="ru-RU" sz="1800" dirty="0" err="1">
                <a:latin typeface="Constantia" panose="02030602050306030303" pitchFamily="18" charset="0"/>
              </a:rPr>
              <a:t>Чалмаев</a:t>
            </a:r>
            <a:r>
              <a:rPr lang="ru-RU" sz="1800" dirty="0">
                <a:latin typeface="Constantia" panose="02030602050306030303" pitchFamily="18" charset="0"/>
              </a:rPr>
              <a:t>. - Москва : Современник, 1986. - 398 с</a:t>
            </a:r>
            <a:r>
              <a:rPr lang="ru-RU" sz="1800" dirty="0" smtClean="0">
                <a:latin typeface="Constantia" panose="02030602050306030303" pitchFamily="18" charset="0"/>
              </a:rPr>
              <a:t>.: </a:t>
            </a:r>
            <a:r>
              <a:rPr lang="ru-RU" sz="1800" dirty="0">
                <a:latin typeface="Constantia" panose="02030602050306030303" pitchFamily="18" charset="0"/>
              </a:rPr>
              <a:t>[8] л. ил. - (Библиотека "Любителям российской словесности</a:t>
            </a:r>
            <a:r>
              <a:rPr lang="ru-RU" sz="1800" dirty="0" smtClean="0">
                <a:latin typeface="Constantia" panose="02030602050306030303" pitchFamily="18" charset="0"/>
              </a:rPr>
              <a:t>"). </a:t>
            </a:r>
          </a:p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Аннотация</a:t>
            </a:r>
            <a:r>
              <a:rPr lang="ru-RU" sz="1800" dirty="0" smtClean="0">
                <a:latin typeface="Constantia" panose="02030602050306030303" pitchFamily="18" charset="0"/>
              </a:rPr>
              <a:t>: Книга </a:t>
            </a:r>
            <a:r>
              <a:rPr lang="ru-RU" sz="1800" dirty="0">
                <a:latin typeface="Constantia" panose="02030602050306030303" pitchFamily="18" charset="0"/>
              </a:rPr>
              <a:t>посвящена жизни и творчеству великого русского писателя И. С. Тургенева. Обращаясь к биографии писателя, автор прослеживает его взаимоотношения с </a:t>
            </a:r>
            <a:r>
              <a:rPr lang="ru-RU" sz="1800" dirty="0" smtClean="0">
                <a:latin typeface="Constantia" panose="02030602050306030303" pitchFamily="18" charset="0"/>
              </a:rPr>
              <a:t>крупнейшими деятелями </a:t>
            </a:r>
            <a:r>
              <a:rPr lang="ru-RU" sz="1800" dirty="0">
                <a:latin typeface="Constantia" panose="02030602050306030303" pitchFamily="18" charset="0"/>
              </a:rPr>
              <a:t>отечественной и зарубежной культуры. В исследовании, основанном на непосредственных впечатлениях от поездок автора по "тургеневским местам" на </a:t>
            </a:r>
            <a:r>
              <a:rPr lang="ru-RU" sz="1800" dirty="0" err="1">
                <a:latin typeface="Constantia" panose="02030602050306030303" pitchFamily="18" charset="0"/>
              </a:rPr>
              <a:t>Орловщине</a:t>
            </a:r>
            <a:r>
              <a:rPr lang="ru-RU" sz="1800" dirty="0">
                <a:latin typeface="Constantia" panose="02030602050306030303" pitchFamily="18" charset="0"/>
              </a:rPr>
              <a:t>, а также во Франции и Италии, возникает многоплановая картина художнических исканий Тургенева. Они, как известно, тесно связаны и со "школой Белинского", и с некрасовским "Современником" . На них влияли взаимоотношения с Н. Г. Чернышевским, Н. А. Добролюбовым, споры с Л. Н. Толстым, Ф. М. Достоевским, А. И. Герценом, И. А. Гончаровым. Издание рассчитано на широкий круг читателей. </a:t>
            </a:r>
          </a:p>
          <a:p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81" y="1688567"/>
            <a:ext cx="2064309" cy="28462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89865" y="5931302"/>
            <a:ext cx="4660710" cy="640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 smtClean="0">
                <a:latin typeface="Constantia" panose="02030602050306030303" pitchFamily="18" charset="0"/>
              </a:rPr>
              <a:t>Составитель: библиограф Л</a:t>
            </a:r>
            <a:r>
              <a:rPr lang="ru-RU" dirty="0">
                <a:latin typeface="Constantia" panose="02030602050306030303" pitchFamily="18" charset="0"/>
              </a:rPr>
              <a:t>. В. </a:t>
            </a:r>
            <a:r>
              <a:rPr lang="ru-RU" dirty="0" smtClean="0">
                <a:latin typeface="Constantia" panose="02030602050306030303" pitchFamily="18" charset="0"/>
              </a:rPr>
              <a:t>Третьякова</a:t>
            </a:r>
            <a:endParaRPr lang="ru-RU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1780</Words>
  <Application>Microsoft Office PowerPoint</Application>
  <PresentationFormat>Экран (4:3)</PresentationFormat>
  <Paragraphs>39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Constantia</vt:lpstr>
      <vt:lpstr>Times New Roman</vt:lpstr>
      <vt:lpstr>Тема Office</vt:lpstr>
      <vt:lpstr>МКУ «Приобская библиотека семейного чтения» МО городское поселение Приобье</vt:lpstr>
      <vt:lpstr>Презентация PowerPoint</vt:lpstr>
      <vt:lpstr>Детские и юношеские годы</vt:lpstr>
      <vt:lpstr>Презентация PowerPoint</vt:lpstr>
      <vt:lpstr>Презентация PowerPoint</vt:lpstr>
      <vt:lpstr>Литература</vt:lpstr>
      <vt:lpstr>Презентация PowerPoint</vt:lpstr>
      <vt:lpstr>Презентация PowerPoint</vt:lpstr>
      <vt:lpstr>Личная жизнь</vt:lpstr>
      <vt:lpstr>Презентация PowerPoint</vt:lpstr>
      <vt:lpstr>Последние годы жизни</vt:lpstr>
      <vt:lpstr>Презентация PowerPoint</vt:lpstr>
      <vt:lpstr>Предлагаем вашему вниманию литературу из фонда библиотеки, посвященную жизни и творчеству И. С. Тургенева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lid.tretyackova2014n</dc:creator>
  <cp:lastModifiedBy>lid.tretyackova2014@yandex.ru</cp:lastModifiedBy>
  <cp:revision>28</cp:revision>
  <dcterms:created xsi:type="dcterms:W3CDTF">2018-10-14T10:38:11Z</dcterms:created>
  <dcterms:modified xsi:type="dcterms:W3CDTF">2018-11-07T07:05:51Z</dcterms:modified>
</cp:coreProperties>
</file>