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9" r:id="rId5"/>
    <p:sldId id="271" r:id="rId6"/>
    <p:sldId id="257" r:id="rId7"/>
    <p:sldId id="272" r:id="rId8"/>
    <p:sldId id="262" r:id="rId9"/>
    <p:sldId id="266" r:id="rId10"/>
    <p:sldId id="265" r:id="rId11"/>
    <p:sldId id="269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3735" y="1378039"/>
            <a:ext cx="4517265" cy="1797074"/>
          </a:xfrm>
        </p:spPr>
        <p:txBody>
          <a:bodyPr anchor="b"/>
          <a:lstStyle>
            <a:lvl1pPr algn="ctr">
              <a:defRPr sz="6000" b="1" cap="none" spc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/>
                  </a:glow>
                  <a:outerShdw dist="139700" dir="3180000" sx="104000" sy="104000" algn="br" rotWithShape="0">
                    <a:prstClr val="black">
                      <a:alpha val="52000"/>
                    </a:prstClr>
                  </a:outerShdw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46005" y="4308432"/>
            <a:ext cx="3403241" cy="9146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effectLst>
                  <a:outerShdw blurRad="254000" dist="50800" dir="5400000" sx="103000" sy="103000" algn="ctr" rotWithShape="0">
                    <a:schemeClr val="tx1"/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18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44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103" y="171943"/>
            <a:ext cx="78867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001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203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548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528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946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646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628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503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297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92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DB3A2-EAA6-4A25-B02D-B1207F156131}" type="datetimeFigureOut">
              <a:rPr lang="ru-RU" smtClean="0"/>
              <a:t>04.09.2018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668D4-169E-4A48-9285-F8B8BB23F3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494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863547" y="2800865"/>
            <a:ext cx="5033320" cy="3146853"/>
          </a:xfrm>
        </p:spPr>
        <p:txBody>
          <a:bodyPr>
            <a:prstTxWarp prst="textPlain">
              <a:avLst/>
            </a:prstTxWarp>
            <a:noAutofit/>
          </a:bodyPr>
          <a:lstStyle/>
          <a:p>
            <a:r>
              <a:rPr lang="uk-UA" sz="8000" dirty="0" smtClean="0">
                <a:ln w="190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latin typeface="Constantia" panose="02030602050306030303" pitchFamily="18" charset="0"/>
              </a:rPr>
              <a:t>«</a:t>
            </a:r>
            <a:r>
              <a:rPr lang="uk-UA" sz="8000" dirty="0" err="1" smtClean="0">
                <a:ln w="190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latin typeface="Constantia" panose="02030602050306030303" pitchFamily="18" charset="0"/>
              </a:rPr>
              <a:t>Зеркало</a:t>
            </a:r>
            <a:r>
              <a:rPr lang="uk-UA" sz="8000" dirty="0" smtClean="0">
                <a:ln w="190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latin typeface="Constantia" panose="02030602050306030303" pitchFamily="18" charset="0"/>
              </a:rPr>
              <a:t/>
            </a:r>
            <a:br>
              <a:rPr lang="uk-UA" sz="8000" dirty="0" smtClean="0">
                <a:ln w="190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latin typeface="Constantia" panose="02030602050306030303" pitchFamily="18" charset="0"/>
              </a:rPr>
            </a:br>
            <a:r>
              <a:rPr lang="uk-UA" sz="8000" dirty="0" err="1" smtClean="0">
                <a:ln w="190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latin typeface="Constantia" panose="02030602050306030303" pitchFamily="18" charset="0"/>
              </a:rPr>
              <a:t>русской</a:t>
            </a:r>
            <a:r>
              <a:rPr lang="uk-UA" sz="8000" dirty="0" smtClean="0">
                <a:ln w="190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latin typeface="Constantia" panose="02030602050306030303" pitchFamily="18" charset="0"/>
              </a:rPr>
              <a:t> души»</a:t>
            </a:r>
            <a:endParaRPr lang="ru-RU" sz="8000" dirty="0">
              <a:ln w="1905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67616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prstClr val="black"/>
                </a:solidFill>
                <a:latin typeface="Constantia" panose="02030602050306030303" pitchFamily="18" charset="0"/>
              </a:rPr>
              <a:t>МКУ «Приобская библиотека семейного чтения»</a:t>
            </a:r>
            <a:br>
              <a:rPr lang="ru-RU" sz="2800" b="1" dirty="0">
                <a:solidFill>
                  <a:prstClr val="black"/>
                </a:solidFill>
                <a:latin typeface="Constantia" panose="02030602050306030303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Constantia" panose="02030602050306030303" pitchFamily="18" charset="0"/>
              </a:rPr>
              <a:t> МО городское поселение Приобье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451653" y="1235445"/>
            <a:ext cx="51568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onstantia" panose="02030602050306030303" pitchFamily="18" charset="0"/>
              </a:rPr>
              <a:t>п</a:t>
            </a:r>
            <a:r>
              <a:rPr lang="ru-RU" sz="2400" b="1" dirty="0" smtClean="0">
                <a:solidFill>
                  <a:prstClr val="black"/>
                </a:solidFill>
                <a:latin typeface="Constantia" panose="02030602050306030303" pitchFamily="18" charset="0"/>
              </a:rPr>
              <a:t>редставляет выставку 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Constantia" panose="02030602050306030303" pitchFamily="18" charset="0"/>
              </a:rPr>
              <a:t>к 190-летию со дня рождения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Constantia" panose="02030602050306030303" pitchFamily="18" charset="0"/>
              </a:rPr>
              <a:t>Льва Николаевича Толстого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5700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044" y="313039"/>
            <a:ext cx="6590270" cy="617837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latin typeface="Constantia" panose="02030602050306030303" pitchFamily="18" charset="0"/>
              </a:rPr>
              <a:t>Графа Льва Толстого, классика российской и мировой литературы, называют мастером психологизма, создателем жанра романа-эпопеи, оригинальным мыслителем и учителем жизни. Произведения гениального писателя – величайшее достояние России</a:t>
            </a:r>
            <a:r>
              <a:rPr lang="ru-RU" dirty="0" smtClean="0">
                <a:latin typeface="Constantia" panose="02030602050306030303" pitchFamily="18" charset="0"/>
              </a:rPr>
              <a:t>. </a:t>
            </a:r>
            <a:r>
              <a:rPr lang="ru-RU" dirty="0">
                <a:latin typeface="Constantia" panose="02030602050306030303" pitchFamily="18" charset="0"/>
              </a:rPr>
              <a:t>Писатель, ещё при </a:t>
            </a:r>
            <a:r>
              <a:rPr lang="ru-RU" dirty="0" smtClean="0">
                <a:latin typeface="Constantia" panose="02030602050306030303" pitchFamily="18" charset="0"/>
              </a:rPr>
              <a:t>жизни стал признанным </a:t>
            </a:r>
            <a:r>
              <a:rPr lang="ru-RU" dirty="0">
                <a:latin typeface="Constantia" panose="02030602050306030303" pitchFamily="18" charset="0"/>
              </a:rPr>
              <a:t>главой русской литературы. Творчество Льва Толстого ознаменовало новый этап в русском и мировом реализме, выступив мостом между классическим романом XIX века и литературой XX века. </a:t>
            </a:r>
            <a:r>
              <a:rPr lang="ru-RU" dirty="0" smtClean="0">
                <a:latin typeface="Constantia" panose="02030602050306030303" pitchFamily="18" charset="0"/>
              </a:rPr>
              <a:t> Произведения </a:t>
            </a:r>
            <a:r>
              <a:rPr lang="ru-RU" dirty="0">
                <a:latin typeface="Constantia" panose="02030602050306030303" pitchFamily="18" charset="0"/>
              </a:rPr>
              <a:t>Льва Толстого </a:t>
            </a:r>
            <a:r>
              <a:rPr lang="ru-RU" dirty="0" smtClean="0">
                <a:latin typeface="Constantia" panose="02030602050306030303" pitchFamily="18" charset="0"/>
              </a:rPr>
              <a:t>продолжают экранизироваться  в России </a:t>
            </a:r>
            <a:r>
              <a:rPr lang="ru-RU" dirty="0">
                <a:latin typeface="Constantia" panose="02030602050306030303" pitchFamily="18" charset="0"/>
              </a:rPr>
              <a:t>и за рубежом; его пьесы </a:t>
            </a:r>
            <a:r>
              <a:rPr lang="ru-RU" dirty="0" smtClean="0">
                <a:latin typeface="Constantia" panose="02030602050306030303" pitchFamily="18" charset="0"/>
              </a:rPr>
              <a:t>инсценируются </a:t>
            </a:r>
            <a:r>
              <a:rPr lang="ru-RU" dirty="0">
                <a:latin typeface="Constantia" panose="02030602050306030303" pitchFamily="18" charset="0"/>
              </a:rPr>
              <a:t>на сценах всего мира.</a:t>
            </a:r>
          </a:p>
        </p:txBody>
      </p:sp>
    </p:spTree>
    <p:extLst>
      <p:ext uri="{BB962C8B-B14F-4D97-AF65-F5344CB8AC3E}">
        <p14:creationId xmlns:p14="http://schemas.microsoft.com/office/powerpoint/2010/main" val="241110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197707" y="1497506"/>
            <a:ext cx="8781535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Constantia" panose="02030602050306030303" pitchFamily="18" charset="0"/>
              </a:rPr>
              <a:t>Его </a:t>
            </a:r>
            <a:r>
              <a:rPr lang="ru-RU" dirty="0">
                <a:latin typeface="Constantia" panose="02030602050306030303" pitchFamily="18" charset="0"/>
              </a:rPr>
              <a:t>отец и мать Николай Толстой и Мария Волконская были выведены им в «Войне и мире» как Николай Ростов и княжна Марья. Толстой и его братья и сестры рано осиротели, и их воспитанием занимались родственники в разных городах. Этот период описан им в «Отрочестве» и «Юности». Толстой был отдан в Казанский университет, где сначала учился на факультете восточной словесности, а потом перешел на юридический. Учился он неудовлетворительно, однако к этому периоду относятся первые литературные эксперименты.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655805" y="543399"/>
            <a:ext cx="72575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  <a:t>Великий русский писатель происходил из старинного, но обедневшего русского рода.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2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141" y="90616"/>
            <a:ext cx="6755028" cy="608634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Constantia" panose="02030602050306030303" pitchFamily="18" charset="0"/>
              </a:rPr>
              <a:t>В 1848 году Толстой поселился в Москве, чтобы готовиться к кандидатским экзаменам, но вместо этого окунулся в светскую </a:t>
            </a:r>
            <a:r>
              <a:rPr lang="ru-RU" sz="2400" dirty="0" smtClean="0">
                <a:latin typeface="Constantia" panose="02030602050306030303" pitchFamily="18" charset="0"/>
              </a:rPr>
              <a:t>жизнь. Старший </a:t>
            </a:r>
            <a:r>
              <a:rPr lang="ru-RU" sz="2400" dirty="0">
                <a:latin typeface="Constantia" panose="02030602050306030303" pitchFamily="18" charset="0"/>
              </a:rPr>
              <a:t>брат Николай </a:t>
            </a:r>
            <a:r>
              <a:rPr lang="ru-RU" sz="2400" dirty="0" smtClean="0">
                <a:latin typeface="Constantia" panose="02030602050306030303" pitchFamily="18" charset="0"/>
              </a:rPr>
              <a:t>уговорил его  пойти </a:t>
            </a:r>
            <a:r>
              <a:rPr lang="ru-RU" sz="2400" dirty="0">
                <a:latin typeface="Constantia" panose="02030602050306030303" pitchFamily="18" charset="0"/>
              </a:rPr>
              <a:t>в армию — в 1851 году Лев поступил юнкером в артиллерийскую бригаду, в составе которой он два года стоял на Кавказе. С началом Крымской войны Толстой перевелся в действующую армию, а с ноября 1854 по август 1855 года находился в осажденном Севастополе, где начал писать свои знаменитые рассказы. За эту операцию он был награжден орденом Святой Анны 4-й степени «За храбрость» и медалями. Сатирические песни, направленные против ошибок начальства, положили конец его карьере кадрового офицера, и он решил посвятить себя литературе, оставив службу в звании поручика.</a:t>
            </a:r>
          </a:p>
        </p:txBody>
      </p:sp>
    </p:spTree>
    <p:extLst>
      <p:ext uri="{BB962C8B-B14F-4D97-AF65-F5344CB8AC3E}">
        <p14:creationId xmlns:p14="http://schemas.microsoft.com/office/powerpoint/2010/main" val="190078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141" y="90616"/>
            <a:ext cx="6755028" cy="608634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Constantia" panose="02030602050306030303" pitchFamily="18" charset="0"/>
              </a:rPr>
              <a:t> </a:t>
            </a:r>
            <a:endParaRPr lang="ru-RU" sz="2400" dirty="0">
              <a:latin typeface="Constantia" panose="0203060205030603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2464" y="954731"/>
            <a:ext cx="6363730" cy="4358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>
              <a:lnSpc>
                <a:spcPct val="90000"/>
              </a:lnSpc>
              <a:spcBef>
                <a:spcPts val="1000"/>
              </a:spcBef>
            </a:pPr>
            <a: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  <a:t>Выйдя в отставку, Толстой жил в Петербурге, а также путешествовал по Европе. В 1862 году он женился на Софье Андреевне Берс, которая родила ему 13 детей. Разочарованный светом и европейским образом жизни, Толстой осел в своем поместье Ясная Поляна, которое старался устроить согласно своим своеобразным мировоззренческим представлениям.</a:t>
            </a:r>
          </a:p>
        </p:txBody>
      </p:sp>
    </p:spTree>
    <p:extLst>
      <p:ext uri="{BB962C8B-B14F-4D97-AF65-F5344CB8AC3E}">
        <p14:creationId xmlns:p14="http://schemas.microsoft.com/office/powerpoint/2010/main" val="180381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367526"/>
            <a:ext cx="6991350" cy="481407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>
                <a:latin typeface="Constantia" panose="02030602050306030303" pitchFamily="18" charset="0"/>
              </a:rPr>
              <a:t>В 1865–1869 годах </a:t>
            </a:r>
            <a:r>
              <a:rPr lang="ru-RU" dirty="0" smtClean="0">
                <a:latin typeface="Constantia" panose="02030602050306030303" pitchFamily="18" charset="0"/>
              </a:rPr>
              <a:t>выходит роман </a:t>
            </a:r>
            <a:r>
              <a:rPr lang="ru-RU" dirty="0">
                <a:latin typeface="Constantia" panose="02030602050306030303" pitchFamily="18" charset="0"/>
              </a:rPr>
              <a:t>«Война и мир», а в 1873–1876 — «Анна Каренина», которые делают его славу бесспорной. Однако со временем Толстой отказывается от написания таких «популярных» романов и пишет более назидательные произведения. Толстой приходит к вегетарианству, бытовому опрощению, отказывается от денег и своих прав на литературные произведения. Происходит расхождение Толстого с православием. В 1901 году Священный синод отлучает его от церкви.</a:t>
            </a:r>
          </a:p>
        </p:txBody>
      </p:sp>
    </p:spTree>
    <p:extLst>
      <p:ext uri="{BB962C8B-B14F-4D97-AF65-F5344CB8AC3E}">
        <p14:creationId xmlns:p14="http://schemas.microsoft.com/office/powerpoint/2010/main" val="200969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367526"/>
            <a:ext cx="6991350" cy="481407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Constantia" panose="02030602050306030303" pitchFamily="18" charset="0"/>
              </a:rPr>
              <a:t> </a:t>
            </a:r>
            <a:endParaRPr lang="ru-RU" dirty="0">
              <a:latin typeface="Constantia" panose="0203060205030603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377" y="173093"/>
            <a:ext cx="6934973" cy="6684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>
              <a:lnSpc>
                <a:spcPct val="90000"/>
              </a:lnSpc>
              <a:spcBef>
                <a:spcPts val="1000"/>
              </a:spcBef>
            </a:pPr>
            <a: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  <a:t>В 1910 году, собираясь прожить последние годы согласно своим нравственным воззрениям,  82-летний Лев Толстой в сопровождении личного врача Д. П. </a:t>
            </a:r>
            <a:r>
              <a:rPr lang="ru-RU" sz="2800" dirty="0" err="1">
                <a:solidFill>
                  <a:prstClr val="black"/>
                </a:solidFill>
                <a:latin typeface="Constantia" panose="02030602050306030303" pitchFamily="18" charset="0"/>
              </a:rPr>
              <a:t>Маковицкого</a:t>
            </a:r>
            <a: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  <a:t> покинул Ясную Поляну. В пути писатель заболел и сошел с поезда на железнодорожной станции </a:t>
            </a:r>
            <a:r>
              <a:rPr lang="ru-RU" sz="2800" dirty="0" err="1">
                <a:solidFill>
                  <a:prstClr val="black"/>
                </a:solidFill>
                <a:latin typeface="Constantia" panose="02030602050306030303" pitchFamily="18" charset="0"/>
              </a:rPr>
              <a:t>Астапово</a:t>
            </a:r>
            <a: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  <a:t>. Последние 7 дней жизни Лев Николаевич провел в домике станционного смотрителя. За новостями о состоянии здоровья Толстого следила вся страна. Дети и жена приехали на станцию </a:t>
            </a:r>
            <a:r>
              <a:rPr lang="ru-RU" sz="2800" dirty="0" err="1">
                <a:solidFill>
                  <a:prstClr val="black"/>
                </a:solidFill>
                <a:latin typeface="Constantia" panose="02030602050306030303" pitchFamily="18" charset="0"/>
              </a:rPr>
              <a:t>Астапово</a:t>
            </a:r>
            <a: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  <a:t>, но Лев Толстой не хотел никого видеть. Не стало классика 7 ноября 1910 года: он умер от воспаления легких. Похоронили Толстого в Ясной Поляне.</a:t>
            </a:r>
          </a:p>
        </p:txBody>
      </p:sp>
    </p:spTree>
    <p:extLst>
      <p:ext uri="{BB962C8B-B14F-4D97-AF65-F5344CB8AC3E}">
        <p14:creationId xmlns:p14="http://schemas.microsoft.com/office/powerpoint/2010/main" val="14527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4043" y="247135"/>
            <a:ext cx="6696760" cy="1078428"/>
          </a:xfrm>
        </p:spPr>
        <p:txBody>
          <a:bodyPr/>
          <a:lstStyle/>
          <a:p>
            <a:r>
              <a:rPr lang="ru-RU" b="1" dirty="0">
                <a:latin typeface="Constantia" panose="02030602050306030303" pitchFamily="18" charset="0"/>
              </a:rPr>
              <a:t>Цитаты Льва Толстого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1565189"/>
            <a:ext cx="8880389" cy="5107460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Каждый </a:t>
            </a:r>
            <a:r>
              <a:rPr lang="ru-RU" sz="4500" dirty="0">
                <a:latin typeface="Constantia" panose="02030602050306030303" pitchFamily="18" charset="0"/>
              </a:rPr>
              <a:t>хочет изменить человечество, но никто не задумывается о том, как изменить себя.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Все </a:t>
            </a:r>
            <a:r>
              <a:rPr lang="ru-RU" sz="4500" dirty="0">
                <a:latin typeface="Constantia" panose="02030602050306030303" pitchFamily="18" charset="0"/>
              </a:rPr>
              <a:t>приходит к тому, кто умеет ждать.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Все </a:t>
            </a:r>
            <a:r>
              <a:rPr lang="ru-RU" sz="4500" dirty="0">
                <a:latin typeface="Constantia" panose="02030602050306030303" pitchFamily="18" charset="0"/>
              </a:rPr>
              <a:t>счастливые семьи похожи друг на друга, каждая несчастливая семья несчастлива по-своему.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Всякий </a:t>
            </a:r>
            <a:r>
              <a:rPr lang="ru-RU" sz="4500" dirty="0">
                <a:latin typeface="Constantia" panose="02030602050306030303" pitchFamily="18" charset="0"/>
              </a:rPr>
              <a:t>пусть метет перед своей дверью. Если каждый будет делать так, вся улица будет чиста.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Без </a:t>
            </a:r>
            <a:r>
              <a:rPr lang="ru-RU" sz="4500" dirty="0">
                <a:latin typeface="Constantia" panose="02030602050306030303" pitchFamily="18" charset="0"/>
              </a:rPr>
              <a:t>любви жить легче. Но без нее нет смысла.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У </a:t>
            </a:r>
            <a:r>
              <a:rPr lang="ru-RU" sz="4500" dirty="0">
                <a:latin typeface="Constantia" panose="02030602050306030303" pitchFamily="18" charset="0"/>
              </a:rPr>
              <a:t>меня нет всего, что я люблю. Но я люблю все, что у меня есть.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Мир </a:t>
            </a:r>
            <a:r>
              <a:rPr lang="ru-RU" sz="4500" dirty="0">
                <a:latin typeface="Constantia" panose="02030602050306030303" pitchFamily="18" charset="0"/>
              </a:rPr>
              <a:t>движется вперед благодаря тем, кто страдает.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Величайшие </a:t>
            </a:r>
            <a:r>
              <a:rPr lang="ru-RU" sz="4500" dirty="0">
                <a:latin typeface="Constantia" panose="02030602050306030303" pitchFamily="18" charset="0"/>
              </a:rPr>
              <a:t>истины — самые простые.</a:t>
            </a:r>
          </a:p>
          <a:p>
            <a:pPr marL="0" indent="0" algn="just">
              <a:buNone/>
            </a:pPr>
            <a:r>
              <a:rPr lang="ru-RU" sz="4500" dirty="0" smtClean="0">
                <a:latin typeface="Constantia" panose="02030602050306030303" pitchFamily="18" charset="0"/>
              </a:rPr>
              <a:t>- Все </a:t>
            </a:r>
            <a:r>
              <a:rPr lang="ru-RU" sz="4500" dirty="0">
                <a:latin typeface="Constantia" panose="02030602050306030303" pitchFamily="18" charset="0"/>
              </a:rPr>
              <a:t>строят планы, и никто не знает, проживет ли он до вечера.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75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3870" y="634313"/>
            <a:ext cx="7784756" cy="986760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800" b="1" dirty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Предлагаем вашему вниманию литературу из фонда библиотеки, посвященную </a:t>
            </a:r>
            <a:r>
              <a:rPr lang="ru-RU" sz="2800" b="1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жизни и творчеству Л. Н. Толстого</a:t>
            </a:r>
            <a: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Constantia" panose="02030602050306030303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540" b="26262"/>
          <a:stretch/>
        </p:blipFill>
        <p:spPr>
          <a:xfrm>
            <a:off x="65903" y="1611985"/>
            <a:ext cx="1440078" cy="22334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05981" y="1538665"/>
            <a:ext cx="7554868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dirty="0">
                <a:latin typeface="Constantia" panose="02030602050306030303" pitchFamily="18" charset="0"/>
              </a:rPr>
              <a:t>Булгаков, Валентин Федорович. </a:t>
            </a:r>
          </a:p>
          <a:p>
            <a:pPr algn="just"/>
            <a:r>
              <a:rPr lang="ru-RU" sz="1700" dirty="0">
                <a:latin typeface="Constantia" panose="02030602050306030303" pitchFamily="18" charset="0"/>
              </a:rPr>
              <a:t>Л.Н. Толстой в последний год его жизни [Текст]: Дневник секретаря Л.Н. Толстого / В. Ф. Булгаков; авт. предисл., авт. примеч. С. А. Розанова. - Москва: Правда, 1989. - 448 с. </a:t>
            </a:r>
          </a:p>
          <a:p>
            <a:pPr algn="just"/>
            <a:r>
              <a:rPr lang="ru-RU" sz="1700" dirty="0">
                <a:latin typeface="Constantia" panose="02030602050306030303" pitchFamily="18" charset="0"/>
              </a:rPr>
              <a:t>Аннотация: В. Ф. Булгаков (1886 - 1966) был секретарем Л. Н. Толстого в последний год его жизни (1910). Книга представляет собой дневник В. Ф. Булгакова, который он вел все это время, и содержит подробное и объективное описание духовных исканий Л. Н. Толстого этого периода, изображение драматических событий последнего года жизни писателя.  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189" t="2068" r="5027" b="7525"/>
          <a:stretch/>
        </p:blipFill>
        <p:spPr>
          <a:xfrm>
            <a:off x="7471333" y="4089679"/>
            <a:ext cx="1606378" cy="251254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5903" y="3991733"/>
            <a:ext cx="7422292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dirty="0">
                <a:latin typeface="Constantia" panose="02030602050306030303" pitchFamily="18" charset="0"/>
              </a:rPr>
              <a:t>Булгаков, Валентин Федорович (1886 - 1966). </a:t>
            </a:r>
          </a:p>
          <a:p>
            <a:pPr algn="just"/>
            <a:r>
              <a:rPr lang="ru-RU" sz="1700" dirty="0">
                <a:latin typeface="Constantia" panose="02030602050306030303" pitchFamily="18" charset="0"/>
              </a:rPr>
              <a:t>О Толстом [Текст]: воспоминания и рассказы / Вал. Ф. Булгаков; [сост. предисл. и прим. А. И. </a:t>
            </a:r>
            <a:r>
              <a:rPr lang="ru-RU" sz="1700" dirty="0" err="1">
                <a:latin typeface="Constantia" panose="02030602050306030303" pitchFamily="18" charset="0"/>
              </a:rPr>
              <a:t>Шифмана</a:t>
            </a:r>
            <a:r>
              <a:rPr lang="ru-RU" sz="1700" dirty="0">
                <a:latin typeface="Constantia" panose="02030602050306030303" pitchFamily="18" charset="0"/>
              </a:rPr>
              <a:t>]. - Тула: </a:t>
            </a:r>
            <a:r>
              <a:rPr lang="ru-RU" sz="1700" dirty="0" err="1" smtClean="0">
                <a:latin typeface="Constantia" panose="02030602050306030303" pitchFamily="18" charset="0"/>
              </a:rPr>
              <a:t>Приокское</a:t>
            </a:r>
            <a:r>
              <a:rPr lang="ru-RU" sz="1700" dirty="0" smtClean="0">
                <a:latin typeface="Constantia" panose="02030602050306030303" pitchFamily="18" charset="0"/>
              </a:rPr>
              <a:t> книжное </a:t>
            </a:r>
            <a:r>
              <a:rPr lang="ru-RU" sz="1700" dirty="0">
                <a:latin typeface="Constantia" panose="02030602050306030303" pitchFamily="18" charset="0"/>
              </a:rPr>
              <a:t>издательство, 1978. - 479, [1] с., [5] л. фото.  </a:t>
            </a:r>
          </a:p>
          <a:p>
            <a:pPr algn="just"/>
            <a:r>
              <a:rPr lang="ru-RU" sz="1700" dirty="0">
                <a:latin typeface="Constantia" panose="02030602050306030303" pitchFamily="18" charset="0"/>
              </a:rPr>
              <a:t>Аннотация: Перед вами воспоминания и рассказы личного секретаря Льва Николаевича Толстого - Валентина Федоровича Булгакова - о великом русском писателе, его детях, жене, близких и друзьях. Булгаков воссоздает атмосферу его повседневного бытия и творчества, большое внимание уделяет писательскому труду Толстого, процессу создания его последних произведений.</a:t>
            </a:r>
          </a:p>
        </p:txBody>
      </p:sp>
    </p:spTree>
    <p:extLst>
      <p:ext uri="{BB962C8B-B14F-4D97-AF65-F5344CB8AC3E}">
        <p14:creationId xmlns:p14="http://schemas.microsoft.com/office/powerpoint/2010/main" val="375063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76750" y="0"/>
            <a:ext cx="1667250" cy="25935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71166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Constantia" panose="02030602050306030303" pitchFamily="18" charset="0"/>
              </a:rPr>
              <a:t>Венюкова, Сталь Владимировна.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Герои Севастополя: Страницы творческой биографии Л. Н. Толстого. Пособие для учащихся / авт. С. В. Венюкова. - Москва: Просвещение, 1979. - 127 с. : ил. </a:t>
            </a:r>
          </a:p>
          <a:p>
            <a:pPr algn="just"/>
            <a:r>
              <a:rPr lang="ru-RU" dirty="0" smtClean="0">
                <a:latin typeface="Constantia" panose="02030602050306030303" pitchFamily="18" charset="0"/>
              </a:rPr>
              <a:t>Аннотация: В </a:t>
            </a:r>
            <a:r>
              <a:rPr lang="ru-RU" dirty="0">
                <a:latin typeface="Constantia" panose="02030602050306030303" pitchFamily="18" charset="0"/>
              </a:rPr>
              <a:t>книге увлекательно рассказывается об одном из важнейших этапов жизни и творчества </a:t>
            </a:r>
            <a:r>
              <a:rPr lang="ru-RU" dirty="0" err="1">
                <a:latin typeface="Constantia" panose="02030602050306030303" pitchFamily="18" charset="0"/>
              </a:rPr>
              <a:t>Л.Н.Толстого</a:t>
            </a:r>
            <a:r>
              <a:rPr lang="ru-RU" dirty="0">
                <a:latin typeface="Constantia" panose="02030602050306030303" pitchFamily="18" charset="0"/>
              </a:rPr>
              <a:t> - его участии в героической обороне Севастополя.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2705" t="1537" r="1010" b="5058"/>
          <a:stretch/>
        </p:blipFill>
        <p:spPr>
          <a:xfrm>
            <a:off x="156519" y="2863235"/>
            <a:ext cx="1664043" cy="24618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960605" y="2313415"/>
            <a:ext cx="479442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>
              <a:latin typeface="Constantia" panose="02030602050306030303" pitchFamily="18" charset="0"/>
            </a:endParaRP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Л. Н. Толстой в воспоминаниях современников [Текст]: в 2-х т. Т. 2 / сост.: Н. Н. Гусев, В. С. Мишин. - Москва: "Художественная литература", 1955. - 504 с. - (Серия литературных мемуаров).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Аннотация: В книге публикуются материалы, принадлежащие перу нескольких десятков авторов, которые дают читателю представление об основных этапах жизненного и творческого пути Толстого. </a:t>
            </a:r>
          </a:p>
          <a:p>
            <a:pPr algn="just"/>
            <a:r>
              <a:rPr lang="ru-RU" dirty="0" smtClean="0">
                <a:latin typeface="Constantia" panose="02030602050306030303" pitchFamily="18" charset="0"/>
              </a:rPr>
              <a:t> 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96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0448" y="255372"/>
            <a:ext cx="1492491" cy="235514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57167" y="417280"/>
            <a:ext cx="614542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</a:t>
            </a:r>
            <a:r>
              <a:rPr lang="ru-RU" dirty="0">
                <a:latin typeface="Constantia" panose="02030602050306030303" pitchFamily="18" charset="0"/>
              </a:rPr>
              <a:t>Сухотина-Толстая, Татьяна Львовна.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Дневник [Текст] / Т. Л. Сухотина-Толстая. - Москва: Правда, 1987. - 576 с.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Аннотация: Старшая дочь Л. Н. Толстого начала вести дневник с четырнадцати лет и вела его всю жизнь. Своеобразная, интересная жизнь дома Толстых нашла отражение в дневнике Татьяны Львовны.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6086" t="1652" r="7045" b="7036"/>
          <a:stretch/>
        </p:blipFill>
        <p:spPr>
          <a:xfrm>
            <a:off x="319805" y="3764692"/>
            <a:ext cx="1583134" cy="222421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75935" y="3608173"/>
            <a:ext cx="44731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Constantia" panose="02030602050306030303" pitchFamily="18" charset="0"/>
              </a:rPr>
              <a:t>Толстой, Лев Николаевич.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Литература, искусство [Текст] / Л. Н. Толстой; сост. О. Михайлов. - Москва: Современник, 1978. - 272 с. 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Аннотация: В сборник вошли статьи, письма и отрывки из дневника Льва Николаевича Толстого, содержащие размышления гениального писателя о литературе, искусстве и ответственности писателя перед своим народом.</a:t>
            </a:r>
          </a:p>
        </p:txBody>
      </p:sp>
    </p:spTree>
    <p:extLst>
      <p:ext uri="{BB962C8B-B14F-4D97-AF65-F5344CB8AC3E}">
        <p14:creationId xmlns:p14="http://schemas.microsoft.com/office/powerpoint/2010/main" val="168305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01290" y="205946"/>
            <a:ext cx="1774720" cy="23134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5331" y="0"/>
            <a:ext cx="67426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just"/>
            <a:r>
              <a:rPr lang="ru-RU" dirty="0" err="1">
                <a:latin typeface="Constantia" panose="02030602050306030303" pitchFamily="18" charset="0"/>
              </a:rPr>
              <a:t>Шифман</a:t>
            </a:r>
            <a:r>
              <a:rPr lang="ru-RU" dirty="0">
                <a:latin typeface="Constantia" panose="02030602050306030303" pitchFamily="18" charset="0"/>
              </a:rPr>
              <a:t>, Александр Иосифович.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Страницы жизни Льва Толстого [Текст]: очерки / А. И. </a:t>
            </a:r>
            <a:r>
              <a:rPr lang="ru-RU" dirty="0" err="1">
                <a:latin typeface="Constantia" panose="02030602050306030303" pitchFamily="18" charset="0"/>
              </a:rPr>
              <a:t>Шифман</a:t>
            </a:r>
            <a:r>
              <a:rPr lang="ru-RU" dirty="0">
                <a:latin typeface="Constantia" panose="02030602050306030303" pitchFamily="18" charset="0"/>
              </a:rPr>
              <a:t>. - Москва: Советская Россия, 1983. - 336 с.: ил.  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 Аннотация: В книгу включены очерки, посвященные неизвестным или малоизвестным эпизодам жизни писателя. Большое место отведено раскрытию связей Толстого с подпольной революционной Россией, в частности его переписке с революционером Н. А. Морозовым.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4650" t="4131" r="6456" b="10248"/>
          <a:stretch/>
        </p:blipFill>
        <p:spPr>
          <a:xfrm>
            <a:off x="225678" y="3328086"/>
            <a:ext cx="1660787" cy="246311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86465" y="3044209"/>
            <a:ext cx="468321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Эйхенбаум, Борис Михайлович.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Лев Толстой [Текст]: семидесятые годы / Б. М. Эйхенбаум; ред. Б. И. </a:t>
            </a:r>
            <a:r>
              <a:rPr lang="ru-RU" dirty="0" err="1">
                <a:latin typeface="Constantia" panose="02030602050306030303" pitchFamily="18" charset="0"/>
              </a:rPr>
              <a:t>Бурсов</a:t>
            </a:r>
            <a:r>
              <a:rPr lang="ru-RU" dirty="0">
                <a:latin typeface="Constantia" panose="02030602050306030303" pitchFamily="18" charset="0"/>
              </a:rPr>
              <a:t>. - Ленинград: Советский писатель, 1960. - 295 с.  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Аннотация: Исследование творчества и деятельности </a:t>
            </a:r>
            <a:r>
              <a:rPr lang="ru-RU" dirty="0" err="1">
                <a:latin typeface="Constantia" panose="02030602050306030303" pitchFamily="18" charset="0"/>
              </a:rPr>
              <a:t>Л.Н.Толстого</a:t>
            </a:r>
            <a:r>
              <a:rPr lang="ru-RU" dirty="0">
                <a:latin typeface="Constantia" panose="02030602050306030303" pitchFamily="18" charset="0"/>
              </a:rPr>
              <a:t> в 1870-е годы. В книге особое внимание уделено работе над эпохальным романом "Анна Каренина".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33848" y="6349298"/>
            <a:ext cx="52269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Constantia" panose="02030602050306030303" pitchFamily="18" charset="0"/>
              </a:rPr>
              <a:t>Составитель: библиограф Л. В. Третьякова</a:t>
            </a:r>
            <a:endParaRPr lang="ru-RU" b="1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37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424</TotalTime>
  <Words>1365</Words>
  <Application>Microsoft Office PowerPoint</Application>
  <PresentationFormat>Экран (4:3)</PresentationFormat>
  <Paragraphs>53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Constantia</vt:lpstr>
      <vt:lpstr>Times New Roman</vt:lpstr>
      <vt:lpstr>Motyw pakietu Office</vt:lpstr>
      <vt:lpstr>«Зеркало русской души»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Цитаты Льва Толстого</vt:lpstr>
      <vt:lpstr>Предлагаем вашему вниманию литературу из фонда библиотеки, посвященную жизни и творчеству Л. Н. Толстого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pptforschool.ru</dc:creator>
  <cp:lastModifiedBy>user</cp:lastModifiedBy>
  <cp:revision>21</cp:revision>
  <dcterms:created xsi:type="dcterms:W3CDTF">2017-01-24T11:58:10Z</dcterms:created>
  <dcterms:modified xsi:type="dcterms:W3CDTF">2018-09-04T07:47:19Z</dcterms:modified>
</cp:coreProperties>
</file>