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5" r:id="rId8"/>
    <p:sldId id="259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39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007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89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6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74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46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49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84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2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1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74FC4-BA0B-44E6-96B0-EA9B69605415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C8B8-7FCB-4192-9507-062695F55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14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26423"/>
            <a:ext cx="9144000" cy="105373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МКУ «Приобская библиотека семейного чтения» МО городское поселение Приобье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8537" y="1968136"/>
            <a:ext cx="9144000" cy="3936275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600" b="1" dirty="0">
                <a:solidFill>
                  <a:prstClr val="black"/>
                </a:solidFill>
                <a:latin typeface="Constantia" panose="02030602050306030303" pitchFamily="18" charset="0"/>
              </a:rPr>
              <a:t>представляет </a:t>
            </a:r>
            <a:endParaRPr lang="ru-RU" sz="3600" b="1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/>
            <a:r>
              <a:rPr lang="ru-RU" sz="3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мультимедийную выставку </a:t>
            </a:r>
          </a:p>
          <a:p>
            <a:pPr lvl="0"/>
            <a:r>
              <a:rPr lang="ru-RU" sz="3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к 70-летию </a:t>
            </a:r>
          </a:p>
          <a:p>
            <a:pPr lvl="0"/>
            <a:r>
              <a:rPr lang="ru-RU" sz="3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со </a:t>
            </a:r>
            <a:r>
              <a:rPr lang="ru-RU" sz="3600" b="1" dirty="0">
                <a:solidFill>
                  <a:prstClr val="black"/>
                </a:solidFill>
                <a:latin typeface="Constantia" panose="02030602050306030303" pitchFamily="18" charset="0"/>
              </a:rPr>
              <a:t>дня рождения </a:t>
            </a:r>
          </a:p>
          <a:p>
            <a:pPr lvl="0"/>
            <a:r>
              <a:rPr lang="ru-RU" sz="5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Еремея Даниловича </a:t>
            </a:r>
            <a:r>
              <a:rPr lang="ru-RU" sz="5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Айпина</a:t>
            </a:r>
            <a:endParaRPr lang="ru-RU" sz="5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8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93" y="-940526"/>
            <a:ext cx="11458303" cy="4737463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«Человек </a:t>
            </a:r>
            <a:b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из рода бобра»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561" t="3121" r="2518" b="4405"/>
          <a:stretch/>
        </p:blipFill>
        <p:spPr>
          <a:xfrm>
            <a:off x="3053441" y="2769327"/>
            <a:ext cx="6000206" cy="4001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67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6" y="1027611"/>
            <a:ext cx="11782698" cy="549510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Еремей Данилович </a:t>
            </a:r>
            <a:r>
              <a:rPr lang="ru-RU" dirty="0" err="1" smtClean="0">
                <a:latin typeface="Constantia" panose="02030602050306030303" pitchFamily="18" charset="0"/>
              </a:rPr>
              <a:t>Айпин</a:t>
            </a:r>
            <a:r>
              <a:rPr lang="ru-RU" dirty="0" smtClean="0">
                <a:latin typeface="Constantia" panose="02030602050306030303" pitchFamily="18" charset="0"/>
              </a:rPr>
              <a:t> </a:t>
            </a:r>
            <a:r>
              <a:rPr lang="ru-RU" dirty="0">
                <a:latin typeface="Constantia" panose="02030602050306030303" pitchFamily="18" charset="0"/>
              </a:rPr>
              <a:t>родился 27 июня 1948 года в семье ханты, профессионального рыбака-охотника (прадед Иван был народным целителем и духовником, его называли Шаманящим Стариком) в поселке </a:t>
            </a:r>
            <a:r>
              <a:rPr lang="ru-RU" dirty="0" err="1">
                <a:latin typeface="Constantia" panose="02030602050306030303" pitchFamily="18" charset="0"/>
              </a:rPr>
              <a:t>Варьеган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Сургутского</a:t>
            </a:r>
            <a:r>
              <a:rPr lang="ru-RU" dirty="0">
                <a:latin typeface="Constantia" panose="02030602050306030303" pitchFamily="18" charset="0"/>
              </a:rPr>
              <a:t> (ныне </a:t>
            </a:r>
            <a:r>
              <a:rPr lang="ru-RU" dirty="0" err="1">
                <a:latin typeface="Constantia" panose="02030602050306030303" pitchFamily="18" charset="0"/>
              </a:rPr>
              <a:t>Нижневартовского</a:t>
            </a:r>
            <a:r>
              <a:rPr lang="ru-RU" dirty="0">
                <a:latin typeface="Constantia" panose="02030602050306030303" pitchFamily="18" charset="0"/>
              </a:rPr>
              <a:t>) района. Мать очень рано умерла. Отец, Даниил Романович, поднимал четверых детей один. </a:t>
            </a:r>
            <a:r>
              <a:rPr lang="ru-RU" dirty="0" smtClean="0">
                <a:latin typeface="Constantia" panose="02030602050306030303" pitchFamily="18" charset="0"/>
              </a:rPr>
              <a:t>В своей книге «У </a:t>
            </a:r>
            <a:r>
              <a:rPr lang="ru-RU" dirty="0">
                <a:latin typeface="Constantia" panose="02030602050306030303" pitchFamily="18" charset="0"/>
              </a:rPr>
              <a:t>гаснущего очага» </a:t>
            </a:r>
            <a:r>
              <a:rPr lang="ru-RU" dirty="0" err="1" smtClean="0">
                <a:latin typeface="Constantia" panose="02030602050306030303" pitchFamily="18" charset="0"/>
              </a:rPr>
              <a:t>Айпин</a:t>
            </a:r>
            <a:r>
              <a:rPr lang="ru-RU" dirty="0" smtClean="0">
                <a:latin typeface="Constantia" panose="02030602050306030303" pitchFamily="18" charset="0"/>
              </a:rPr>
              <a:t> говорит, </a:t>
            </a:r>
            <a:r>
              <a:rPr lang="ru-RU" dirty="0">
                <a:latin typeface="Constantia" panose="02030602050306030303" pitchFamily="18" charset="0"/>
              </a:rPr>
              <a:t>что его семья принадлежала к роду Бобра. «Все жители нашего селения, до десяти домов, это люди Бобра — мои родственники», — </a:t>
            </a:r>
            <a:r>
              <a:rPr lang="ru-RU" dirty="0" smtClean="0">
                <a:latin typeface="Constantia" panose="02030602050306030303" pitchFamily="18" charset="0"/>
              </a:rPr>
              <a:t>пишет автор. </a:t>
            </a:r>
            <a:r>
              <a:rPr lang="ru-RU" dirty="0">
                <a:latin typeface="Constantia" panose="02030602050306030303" pitchFamily="18" charset="0"/>
              </a:rPr>
              <a:t>Окончил 8 классов, потом работал в </a:t>
            </a:r>
            <a:r>
              <a:rPr lang="ru-RU" dirty="0" err="1">
                <a:latin typeface="Constantia" panose="02030602050306030303" pitchFamily="18" charset="0"/>
              </a:rPr>
              <a:t>Варьеганском</a:t>
            </a:r>
            <a:r>
              <a:rPr lang="ru-RU" dirty="0">
                <a:latin typeface="Constantia" panose="02030602050306030303" pitchFamily="18" charset="0"/>
              </a:rPr>
              <a:t> промыслово-охотничьем хозяйстве. С 1967 по 1971 годы учился в Ханты-Мансийском педагогическом училище, в это же время опубликовал свой первый рассказ «По насту» в окружной газете «Ленинская правда».</a:t>
            </a:r>
          </a:p>
        </p:txBody>
      </p:sp>
    </p:spTree>
    <p:extLst>
      <p:ext uri="{BB962C8B-B14F-4D97-AF65-F5344CB8AC3E}">
        <p14:creationId xmlns:p14="http://schemas.microsoft.com/office/powerpoint/2010/main" val="317769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389" y="879566"/>
            <a:ext cx="8151222" cy="529739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Позже, в одном из многочисленных интервью, на вопрос «Почему стал писателем?» ответит: «Просто в детстве я слышал много сказок, преданий, охотничьих историй. Все запоминал, вскоре в голове складывались какие-то сюжеты. Становилось некомфортно, хотелось выплеснуть историю на бумагу. Я писал, и на душе становилось легко. Любовь же к литературной деятельности мне привил мой учитель Александр Корнеев… Он увидел во мне стремление писать и поддержал меня».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54" y="1001486"/>
            <a:ext cx="2821579" cy="401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2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4720" y="1001486"/>
            <a:ext cx="8456021" cy="57676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Плодотворный период в творчестве </a:t>
            </a:r>
            <a:r>
              <a:rPr lang="ru-RU" dirty="0" err="1" smtClean="0">
                <a:latin typeface="Constantia" panose="02030602050306030303" pitchFamily="18" charset="0"/>
              </a:rPr>
              <a:t>Айпина</a:t>
            </a:r>
            <a:r>
              <a:rPr lang="ru-RU" dirty="0" smtClean="0">
                <a:latin typeface="Constantia" panose="02030602050306030303" pitchFamily="18" charset="0"/>
              </a:rPr>
              <a:t> </a:t>
            </a:r>
            <a:r>
              <a:rPr lang="ru-RU" dirty="0">
                <a:latin typeface="Constantia" panose="02030602050306030303" pitchFamily="18" charset="0"/>
              </a:rPr>
              <a:t>совпал с его работой в </a:t>
            </a:r>
            <a:r>
              <a:rPr lang="ru-RU" dirty="0" smtClean="0">
                <a:latin typeface="Constantia" panose="02030602050306030303" pitchFamily="18" charset="0"/>
              </a:rPr>
              <a:t>окружном научно-методическом </a:t>
            </a:r>
            <a:r>
              <a:rPr lang="ru-RU" dirty="0">
                <a:latin typeface="Constantia" panose="02030602050306030303" pitchFamily="18" charset="0"/>
              </a:rPr>
              <a:t>центре </a:t>
            </a:r>
            <a:r>
              <a:rPr lang="ru-RU" dirty="0" smtClean="0">
                <a:latin typeface="Constantia" panose="02030602050306030303" pitchFamily="18" charset="0"/>
              </a:rPr>
              <a:t>культурно-просветительной </a:t>
            </a:r>
            <a:r>
              <a:rPr lang="ru-RU" dirty="0">
                <a:latin typeface="Constantia" panose="02030602050306030303" pitchFamily="18" charset="0"/>
              </a:rPr>
              <a:t>работы и </a:t>
            </a:r>
            <a:r>
              <a:rPr lang="ru-RU" dirty="0" smtClean="0">
                <a:latin typeface="Constantia" panose="02030602050306030303" pitchFamily="18" charset="0"/>
              </a:rPr>
              <a:t>народного творчества </a:t>
            </a:r>
            <a:r>
              <a:rPr lang="ru-RU" dirty="0">
                <a:latin typeface="Constantia" panose="02030602050306030303" pitchFamily="18" charset="0"/>
              </a:rPr>
              <a:t>(1978 – 1989). В это время </a:t>
            </a:r>
            <a:r>
              <a:rPr lang="ru-RU" dirty="0" smtClean="0">
                <a:latin typeface="Constantia" panose="02030602050306030303" pitchFamily="18" charset="0"/>
              </a:rPr>
              <a:t>вышла </a:t>
            </a:r>
            <a:r>
              <a:rPr lang="ru-RU" dirty="0">
                <a:latin typeface="Constantia" panose="02030602050306030303" pitchFamily="18" charset="0"/>
              </a:rPr>
              <a:t>первая книга «В ожидании </a:t>
            </a:r>
            <a:r>
              <a:rPr lang="ru-RU" dirty="0" smtClean="0">
                <a:latin typeface="Constantia" panose="02030602050306030303" pitchFamily="18" charset="0"/>
              </a:rPr>
              <a:t>первого снега</a:t>
            </a:r>
            <a:r>
              <a:rPr lang="ru-RU" dirty="0">
                <a:latin typeface="Constantia" panose="02030602050306030303" pitchFamily="18" charset="0"/>
              </a:rPr>
              <a:t>» (1979). В творческой судьбе </a:t>
            </a:r>
            <a:r>
              <a:rPr lang="ru-RU" dirty="0" smtClean="0">
                <a:latin typeface="Constantia" panose="02030602050306030303" pitchFamily="18" charset="0"/>
              </a:rPr>
              <a:t>прозаика </a:t>
            </a:r>
            <a:r>
              <a:rPr lang="ru-RU" dirty="0">
                <a:latin typeface="Constantia" panose="02030602050306030303" pitchFamily="18" charset="0"/>
              </a:rPr>
              <a:t>выход книги стал значительным </a:t>
            </a:r>
            <a:r>
              <a:rPr lang="ru-RU" dirty="0" smtClean="0">
                <a:latin typeface="Constantia" panose="02030602050306030303" pitchFamily="18" charset="0"/>
              </a:rPr>
              <a:t>событием</a:t>
            </a:r>
            <a:r>
              <a:rPr lang="ru-RU" dirty="0">
                <a:latin typeface="Constantia" panose="02030602050306030303" pitchFamily="18" charset="0"/>
              </a:rPr>
              <a:t>. Во-первых, сразу появились </a:t>
            </a:r>
            <a:r>
              <a:rPr lang="ru-RU" dirty="0" smtClean="0">
                <a:latin typeface="Constantia" panose="02030602050306030303" pitchFamily="18" charset="0"/>
              </a:rPr>
              <a:t>рецензии </a:t>
            </a:r>
            <a:r>
              <a:rPr lang="ru-RU" dirty="0">
                <a:latin typeface="Constantia" panose="02030602050306030303" pitchFamily="18" charset="0"/>
              </a:rPr>
              <a:t>на нее А. Мищенко, </a:t>
            </a:r>
            <a:r>
              <a:rPr lang="ru-RU" dirty="0" err="1" smtClean="0">
                <a:latin typeface="Constantia" panose="02030602050306030303" pitchFamily="18" charset="0"/>
              </a:rPr>
              <a:t>А.Омельчука</a:t>
            </a:r>
            <a:r>
              <a:rPr lang="ru-RU" dirty="0" smtClean="0">
                <a:latin typeface="Constantia" panose="02030602050306030303" pitchFamily="18" charset="0"/>
              </a:rPr>
              <a:t>, В. Шапошниковой</a:t>
            </a:r>
            <a:r>
              <a:rPr lang="ru-RU" dirty="0">
                <a:latin typeface="Constantia" panose="02030602050306030303" pitchFamily="18" charset="0"/>
              </a:rPr>
              <a:t>, В. Рогачева и </a:t>
            </a:r>
            <a:r>
              <a:rPr lang="ru-RU" dirty="0" smtClean="0">
                <a:latin typeface="Constantia" panose="02030602050306030303" pitchFamily="18" charset="0"/>
              </a:rPr>
              <a:t>др. Во-вторых</a:t>
            </a:r>
            <a:r>
              <a:rPr lang="ru-RU" dirty="0">
                <a:latin typeface="Constantia" panose="02030602050306030303" pitchFamily="18" charset="0"/>
              </a:rPr>
              <a:t>, в 1981 г. автор принят в </a:t>
            </a:r>
            <a:r>
              <a:rPr lang="ru-RU" dirty="0" smtClean="0">
                <a:latin typeface="Constantia" panose="02030602050306030303" pitchFamily="18" charset="0"/>
              </a:rPr>
              <a:t>Союз писателей </a:t>
            </a:r>
            <a:r>
              <a:rPr lang="ru-RU" dirty="0">
                <a:latin typeface="Constantia" panose="02030602050306030303" pitchFamily="18" charset="0"/>
              </a:rPr>
              <a:t>СССР по </a:t>
            </a:r>
            <a:r>
              <a:rPr lang="ru-RU" dirty="0" smtClean="0">
                <a:latin typeface="Constantia" panose="02030602050306030303" pitchFamily="18" charset="0"/>
              </a:rPr>
              <a:t>рекомендациям И. Истомина</a:t>
            </a:r>
            <a:r>
              <a:rPr lang="ru-RU" dirty="0">
                <a:latin typeface="Constantia" panose="02030602050306030303" pitchFamily="18" charset="0"/>
              </a:rPr>
              <a:t>, А. Приставкина, </a:t>
            </a:r>
            <a:r>
              <a:rPr lang="ru-RU" dirty="0" smtClean="0">
                <a:latin typeface="Constantia" panose="02030602050306030303" pitchFamily="18" charset="0"/>
              </a:rPr>
              <a:t>Г</a:t>
            </a:r>
            <a:r>
              <a:rPr lang="ru-RU" dirty="0">
                <a:latin typeface="Constantia" panose="02030602050306030303" pitchFamily="18" charset="0"/>
              </a:rPr>
              <a:t>. </a:t>
            </a:r>
            <a:r>
              <a:rPr lang="ru-RU" dirty="0" smtClean="0">
                <a:latin typeface="Constantia" panose="02030602050306030303" pitchFamily="18" charset="0"/>
              </a:rPr>
              <a:t>Семенова</a:t>
            </a:r>
            <a:r>
              <a:rPr lang="ru-RU" dirty="0">
                <a:latin typeface="Constantia" panose="02030602050306030303" pitchFamily="18" charset="0"/>
              </a:rPr>
              <a:t>.</a:t>
            </a:r>
            <a:endParaRPr lang="ru-RU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5" y="1343027"/>
            <a:ext cx="2638696" cy="384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051" y="782335"/>
            <a:ext cx="7471955" cy="59218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С конца 1980-х гг</a:t>
            </a:r>
            <a:r>
              <a:rPr lang="ru-RU" dirty="0" smtClean="0">
                <a:latin typeface="Constantia" panose="02030602050306030303" pitchFamily="18" charset="0"/>
              </a:rPr>
              <a:t>. Еремей Данилович </a:t>
            </a:r>
            <a:r>
              <a:rPr lang="ru-RU" dirty="0" err="1" smtClean="0">
                <a:latin typeface="Constantia" panose="02030602050306030303" pitchFamily="18" charset="0"/>
              </a:rPr>
              <a:t>Айпин</a:t>
            </a:r>
            <a:r>
              <a:rPr lang="ru-RU" dirty="0" smtClean="0">
                <a:latin typeface="Constantia" panose="02030602050306030303" pitchFamily="18" charset="0"/>
              </a:rPr>
              <a:t> </a:t>
            </a:r>
            <a:r>
              <a:rPr lang="ru-RU" dirty="0">
                <a:latin typeface="Constantia" panose="02030602050306030303" pitchFamily="18" charset="0"/>
              </a:rPr>
              <a:t>активно занимается </a:t>
            </a:r>
            <a:r>
              <a:rPr lang="ru-RU" dirty="0" smtClean="0">
                <a:latin typeface="Constantia" panose="02030602050306030303" pitchFamily="18" charset="0"/>
              </a:rPr>
              <a:t>общественной </a:t>
            </a:r>
            <a:r>
              <a:rPr lang="ru-RU" dirty="0">
                <a:latin typeface="Constantia" panose="02030602050306030303" pitchFamily="18" charset="0"/>
              </a:rPr>
              <a:t>работой. </a:t>
            </a:r>
            <a:r>
              <a:rPr lang="ru-RU" dirty="0" smtClean="0">
                <a:latin typeface="Constantia" panose="02030602050306030303" pitchFamily="18" charset="0"/>
              </a:rPr>
              <a:t> В 1990 </a:t>
            </a:r>
            <a:r>
              <a:rPr lang="ru-RU" dirty="0">
                <a:latin typeface="Constantia" panose="02030602050306030303" pitchFamily="18" charset="0"/>
              </a:rPr>
              <a:t>г. </a:t>
            </a:r>
            <a:r>
              <a:rPr lang="ru-RU" dirty="0" smtClean="0">
                <a:latin typeface="Constantia" panose="02030602050306030303" pitchFamily="18" charset="0"/>
              </a:rPr>
              <a:t>появилась книга «У гаснущего очага». Можно </a:t>
            </a:r>
            <a:r>
              <a:rPr lang="ru-RU" dirty="0">
                <a:latin typeface="Constantia" panose="02030602050306030303" pitchFamily="18" charset="0"/>
              </a:rPr>
              <a:t>согласиться </a:t>
            </a:r>
            <a:r>
              <a:rPr lang="ru-RU" dirty="0" smtClean="0">
                <a:latin typeface="Constantia" panose="02030602050306030303" pitchFamily="18" charset="0"/>
              </a:rPr>
              <a:t>с доводом</a:t>
            </a:r>
            <a:r>
              <a:rPr lang="ru-RU" dirty="0">
                <a:latin typeface="Constantia" panose="02030602050306030303" pitchFamily="18" charset="0"/>
              </a:rPr>
              <a:t>, что написан он в </a:t>
            </a:r>
            <a:r>
              <a:rPr lang="ru-RU" dirty="0" smtClean="0">
                <a:latin typeface="Constantia" panose="02030602050306030303" pitchFamily="18" charset="0"/>
              </a:rPr>
              <a:t>предыдущие годы</a:t>
            </a:r>
            <a:r>
              <a:rPr lang="ru-RU" dirty="0">
                <a:latin typeface="Constantia" panose="02030602050306030303" pitchFamily="18" charset="0"/>
              </a:rPr>
              <a:t>, и ушло на это, может быть, не </a:t>
            </a:r>
            <a:r>
              <a:rPr lang="ru-RU" dirty="0" smtClean="0">
                <a:latin typeface="Constantia" panose="02030602050306030303" pitchFamily="18" charset="0"/>
              </a:rPr>
              <a:t>одно десятилетие</a:t>
            </a:r>
            <a:r>
              <a:rPr lang="ru-RU" dirty="0">
                <a:latin typeface="Constantia" panose="02030602050306030303" pitchFamily="18" charset="0"/>
              </a:rPr>
              <a:t>. Сам же автор по этому </a:t>
            </a:r>
            <a:r>
              <a:rPr lang="ru-RU" dirty="0" smtClean="0">
                <a:latin typeface="Constantia" panose="02030602050306030303" pitchFamily="18" charset="0"/>
              </a:rPr>
              <a:t>поводу </a:t>
            </a:r>
            <a:r>
              <a:rPr lang="ru-RU" dirty="0">
                <a:latin typeface="Constantia" panose="02030602050306030303" pitchFamily="18" charset="0"/>
              </a:rPr>
              <a:t>пишет: «Главную для меня книгу </a:t>
            </a:r>
            <a:r>
              <a:rPr lang="ru-RU" dirty="0" smtClean="0">
                <a:latin typeface="Constantia" panose="02030602050306030303" pitchFamily="18" charset="0"/>
              </a:rPr>
              <a:t>– «У гаснущего очага» </a:t>
            </a:r>
            <a:r>
              <a:rPr lang="ru-RU" dirty="0">
                <a:latin typeface="Constantia" panose="02030602050306030303" pitchFamily="18" charset="0"/>
              </a:rPr>
              <a:t>– </a:t>
            </a:r>
            <a:r>
              <a:rPr lang="ru-RU" dirty="0" smtClean="0">
                <a:latin typeface="Constantia" panose="02030602050306030303" pitchFamily="18" charset="0"/>
              </a:rPr>
              <a:t>я начал </a:t>
            </a:r>
            <a:r>
              <a:rPr lang="ru-RU" dirty="0">
                <a:latin typeface="Constantia" panose="02030602050306030303" pitchFamily="18" charset="0"/>
              </a:rPr>
              <a:t>писать со дня своего рождения. </a:t>
            </a:r>
            <a:r>
              <a:rPr lang="ru-RU" dirty="0" smtClean="0">
                <a:latin typeface="Constantia" panose="02030602050306030303" pitchFamily="18" charset="0"/>
              </a:rPr>
              <a:t>Так вначале </a:t>
            </a:r>
            <a:r>
              <a:rPr lang="ru-RU" dirty="0">
                <a:latin typeface="Constantia" panose="02030602050306030303" pitchFamily="18" charset="0"/>
              </a:rPr>
              <a:t>мне казалось. Но сейчас я </a:t>
            </a:r>
            <a:r>
              <a:rPr lang="ru-RU" dirty="0" smtClean="0">
                <a:latin typeface="Constantia" panose="02030602050306030303" pitchFamily="18" charset="0"/>
              </a:rPr>
              <a:t>думаю, что</a:t>
            </a:r>
            <a:r>
              <a:rPr lang="ru-RU" dirty="0">
                <a:latin typeface="Constantia" panose="02030602050306030303" pitchFamily="18" charset="0"/>
              </a:rPr>
              <a:t>, возможно, она зародилась задолго </a:t>
            </a:r>
            <a:r>
              <a:rPr lang="ru-RU" dirty="0" smtClean="0">
                <a:latin typeface="Constantia" panose="02030602050306030303" pitchFamily="18" charset="0"/>
              </a:rPr>
              <a:t>до моего </a:t>
            </a:r>
            <a:r>
              <a:rPr lang="ru-RU" dirty="0">
                <a:latin typeface="Constantia" panose="02030602050306030303" pitchFamily="18" charset="0"/>
              </a:rPr>
              <a:t>появления на свет. Я искал </a:t>
            </a:r>
            <a:r>
              <a:rPr lang="ru-RU" dirty="0" smtClean="0">
                <a:latin typeface="Constantia" panose="02030602050306030303" pitchFamily="18" charset="0"/>
              </a:rPr>
              <a:t>Истину о </a:t>
            </a:r>
            <a:r>
              <a:rPr lang="ru-RU" dirty="0">
                <a:latin typeface="Constantia" panose="02030602050306030303" pitchFamily="18" charset="0"/>
              </a:rPr>
              <a:t>своем народе».</a:t>
            </a:r>
          </a:p>
          <a:p>
            <a:pPr marL="0" indent="0">
              <a:buNone/>
            </a:pPr>
            <a:r>
              <a:rPr lang="ru-RU" dirty="0" smtClean="0">
                <a:latin typeface="Constantia" panose="02030602050306030303" pitchFamily="18" charset="0"/>
              </a:rPr>
              <a:t> </a:t>
            </a:r>
            <a:endParaRPr lang="ru-RU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154" y="876182"/>
            <a:ext cx="3178629" cy="528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7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6" y="278674"/>
            <a:ext cx="11756571" cy="45136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В </a:t>
            </a:r>
            <a:r>
              <a:rPr lang="ru-RU" dirty="0">
                <a:latin typeface="Constantia" panose="02030602050306030303" pitchFamily="18" charset="0"/>
              </a:rPr>
              <a:t>1995-м вышел </a:t>
            </a:r>
            <a:r>
              <a:rPr lang="ru-RU" dirty="0" smtClean="0">
                <a:latin typeface="Constantia" panose="02030602050306030303" pitchFamily="18" charset="0"/>
              </a:rPr>
              <a:t>отдельным изданием </a:t>
            </a:r>
            <a:r>
              <a:rPr lang="ru-RU" dirty="0">
                <a:latin typeface="Constantia" panose="02030602050306030303" pitchFamily="18" charset="0"/>
              </a:rPr>
              <a:t>сборник избранных </a:t>
            </a:r>
            <a:r>
              <a:rPr lang="ru-RU" dirty="0" smtClean="0">
                <a:latin typeface="Constantia" panose="02030602050306030303" pitchFamily="18" charset="0"/>
              </a:rPr>
              <a:t>произведений </a:t>
            </a:r>
            <a:r>
              <a:rPr lang="ru-RU" dirty="0">
                <a:latin typeface="Constantia" panose="02030602050306030303" pitchFamily="18" charset="0"/>
              </a:rPr>
              <a:t>«Клятвопреступник», в который </a:t>
            </a:r>
            <a:r>
              <a:rPr lang="ru-RU" dirty="0" smtClean="0">
                <a:latin typeface="Constantia" panose="02030602050306030303" pitchFamily="18" charset="0"/>
              </a:rPr>
              <a:t>вошли </a:t>
            </a:r>
            <a:r>
              <a:rPr lang="ru-RU" dirty="0">
                <a:latin typeface="Constantia" panose="02030602050306030303" pitchFamily="18" charset="0"/>
              </a:rPr>
              <a:t>рассказы разных лет, ранее не </a:t>
            </a:r>
            <a:r>
              <a:rPr lang="ru-RU" dirty="0" smtClean="0">
                <a:latin typeface="Constantia" panose="02030602050306030303" pitchFamily="18" charset="0"/>
              </a:rPr>
              <a:t>публиковавшиеся</a:t>
            </a:r>
            <a:r>
              <a:rPr lang="ru-RU" dirty="0">
                <a:latin typeface="Constantia" panose="02030602050306030303" pitchFamily="18" charset="0"/>
              </a:rPr>
              <a:t>, а также роман «Ханты, </a:t>
            </a:r>
            <a:r>
              <a:rPr lang="ru-RU" dirty="0" smtClean="0">
                <a:latin typeface="Constantia" panose="02030602050306030303" pitchFamily="18" charset="0"/>
              </a:rPr>
              <a:t>или Звезда </a:t>
            </a:r>
            <a:r>
              <a:rPr lang="ru-RU" dirty="0">
                <a:latin typeface="Constantia" panose="02030602050306030303" pitchFamily="18" charset="0"/>
              </a:rPr>
              <a:t>Утренней Зари». В 1997 г. </a:t>
            </a:r>
            <a:r>
              <a:rPr lang="ru-RU" dirty="0" smtClean="0">
                <a:latin typeface="Constantia" panose="02030602050306030303" pitchFamily="18" charset="0"/>
              </a:rPr>
              <a:t>изданы две </a:t>
            </a:r>
            <a:r>
              <a:rPr lang="ru-RU" dirty="0">
                <a:latin typeface="Constantia" panose="02030602050306030303" pitchFamily="18" charset="0"/>
              </a:rPr>
              <a:t>книжки для детей по </a:t>
            </a:r>
            <a:r>
              <a:rPr lang="ru-RU" dirty="0" smtClean="0">
                <a:latin typeface="Constantia" panose="02030602050306030303" pitchFamily="18" charset="0"/>
              </a:rPr>
              <a:t>фольклорным материалам</a:t>
            </a:r>
            <a:r>
              <a:rPr lang="ru-RU" dirty="0">
                <a:latin typeface="Constantia" panose="02030602050306030303" pitchFamily="18" charset="0"/>
              </a:rPr>
              <a:t>, которые были переизданы </a:t>
            </a:r>
            <a:r>
              <a:rPr lang="ru-RU" dirty="0" smtClean="0">
                <a:latin typeface="Constantia" panose="02030602050306030303" pitchFamily="18" charset="0"/>
              </a:rPr>
              <a:t>в 2001 </a:t>
            </a:r>
            <a:r>
              <a:rPr lang="ru-RU" dirty="0">
                <a:latin typeface="Constantia" panose="02030602050306030303" pitchFamily="18" charset="0"/>
              </a:rPr>
              <a:t>г. И, наконец, в 2002 г. увидел </a:t>
            </a:r>
            <a:r>
              <a:rPr lang="ru-RU" dirty="0" smtClean="0">
                <a:latin typeface="Constantia" panose="02030602050306030303" pitchFamily="18" charset="0"/>
              </a:rPr>
              <a:t>свет новый </a:t>
            </a:r>
            <a:r>
              <a:rPr lang="ru-RU" dirty="0">
                <a:latin typeface="Constantia" panose="02030602050306030303" pitchFamily="18" charset="0"/>
              </a:rPr>
              <a:t>роман «Божья Матерь в </a:t>
            </a:r>
            <a:r>
              <a:rPr lang="ru-RU" dirty="0" smtClean="0">
                <a:latin typeface="Constantia" panose="02030602050306030303" pitchFamily="18" charset="0"/>
              </a:rPr>
              <a:t>кровавых снегах», повествующий </a:t>
            </a:r>
            <a:r>
              <a:rPr lang="ru-RU" dirty="0">
                <a:latin typeface="Constantia" panose="02030602050306030303" pitchFamily="18" charset="0"/>
              </a:rPr>
              <a:t>о малоизвестном трагическом событии - </a:t>
            </a:r>
            <a:r>
              <a:rPr lang="ru-RU" dirty="0" err="1">
                <a:latin typeface="Constantia" panose="02030602050306030303" pitchFamily="18" charset="0"/>
              </a:rPr>
              <a:t>Казымском</a:t>
            </a:r>
            <a:r>
              <a:rPr lang="ru-RU" dirty="0">
                <a:latin typeface="Constantia" panose="02030602050306030303" pitchFamily="18" charset="0"/>
              </a:rPr>
              <a:t> восстании</a:t>
            </a:r>
            <a:r>
              <a:rPr lang="ru-RU" dirty="0" smtClean="0">
                <a:latin typeface="Constantia" panose="02030602050306030303" pitchFamily="18" charset="0"/>
              </a:rPr>
              <a:t>. В </a:t>
            </a:r>
            <a:r>
              <a:rPr lang="ru-RU" dirty="0">
                <a:latin typeface="Constantia" panose="02030602050306030303" pitchFamily="18" charset="0"/>
              </a:rPr>
              <a:t>2007 г. в </a:t>
            </a:r>
            <a:r>
              <a:rPr lang="ru-RU" dirty="0" smtClean="0">
                <a:latin typeface="Constantia" panose="02030602050306030303" pitchFamily="18" charset="0"/>
              </a:rPr>
              <a:t>Санкт-Петербурге вышел </a:t>
            </a:r>
            <a:r>
              <a:rPr lang="ru-RU" dirty="0">
                <a:latin typeface="Constantia" panose="02030602050306030303" pitchFamily="18" charset="0"/>
              </a:rPr>
              <a:t>сборник рассказов «Река-в-Январе».</a:t>
            </a:r>
            <a:endParaRPr lang="ru-RU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1" y="3782515"/>
            <a:ext cx="2016524" cy="30001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716" y="3796938"/>
            <a:ext cx="2018212" cy="2971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909" y="3782515"/>
            <a:ext cx="1914090" cy="30262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3"/>
          <a:stretch/>
        </p:blipFill>
        <p:spPr>
          <a:xfrm>
            <a:off x="3770811" y="3796939"/>
            <a:ext cx="2002971" cy="293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4" y="426720"/>
            <a:ext cx="11852365" cy="62266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Писатель работает в различных прозаических жанрах: рассказ, повесть, роман, публицистика. В своем творчестве он поднимает проблемы нравственности и социальной справедливости, волнующие не только народ ханты, но и каждого человека. В его прозе звучит призыв к бережному, заботливому, чуткому отношению к национальной культуре северного народа.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Его произведения переведены на испанский, венгерский, украинский, английский, французский, финский, немецкий и другие языки. Роман «Божья матерь в кровавых снегах» был выдвинут VIII Международным конгрессом финно-угорских писателей на Нобелевскую премию.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Заслуженный деятель культуры ХМАО, лауреат премии губернатора ХМАО в области литературы, награжден медалью ордена «За заслуги перед Отечеством » II степени. В настоящее время живет в г. Ханты-Мансийске.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79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onstantia" panose="02030602050306030303" pitchFamily="18" charset="0"/>
              </a:rPr>
              <a:t>Библиографический список</a:t>
            </a:r>
            <a:endParaRPr lang="ru-RU" b="1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777" y="1445622"/>
            <a:ext cx="11730446" cy="501613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1. В ожидании первого снега: повести: пер. с </a:t>
            </a:r>
            <a:r>
              <a:rPr lang="ru-RU" dirty="0" err="1">
                <a:latin typeface="Constantia" panose="02030602050306030303" pitchFamily="18" charset="0"/>
              </a:rPr>
              <a:t>хант</a:t>
            </a:r>
            <a:r>
              <a:rPr lang="ru-RU" dirty="0">
                <a:latin typeface="Constantia" panose="02030602050306030303" pitchFamily="18" charset="0"/>
              </a:rPr>
              <a:t>.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Свердловск: Сред.-Урал. кн. изд-во, 1979. 144 с. 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2. В ожидании первого снега: повесть и рассказы: пер. с </a:t>
            </a:r>
            <a:r>
              <a:rPr lang="ru-RU" dirty="0" err="1">
                <a:latin typeface="Constantia" panose="02030602050306030303" pitchFamily="18" charset="0"/>
              </a:rPr>
              <a:t>хант</a:t>
            </a:r>
            <a:r>
              <a:rPr lang="ru-RU" dirty="0">
                <a:latin typeface="Constantia" panose="02030602050306030303" pitchFamily="18" charset="0"/>
              </a:rPr>
              <a:t>.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М.: Современник, 1980. 206 с. 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3. </a:t>
            </a:r>
            <a:r>
              <a:rPr lang="ru-RU" dirty="0" err="1">
                <a:latin typeface="Constantia" panose="02030602050306030303" pitchFamily="18" charset="0"/>
              </a:rPr>
              <a:t>Инэл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лыхэл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сайны</a:t>
            </a:r>
            <a:r>
              <a:rPr lang="ru-RU" dirty="0">
                <a:latin typeface="Constantia" panose="02030602050306030303" pitchFamily="18" charset="0"/>
              </a:rPr>
              <a:t> = В тени старого кедра: повести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Свердловск: Сред.-Урал. кн. изд-во, 1986. 256 с. 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4. Ханты, или Звезда Утренней Зари: роман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 М.: Мол. гвардия, 1990. 334 с. </a:t>
            </a:r>
          </a:p>
          <a:p>
            <a:pPr marL="0" indent="0" algn="just">
              <a:buNone/>
            </a:pPr>
            <a:r>
              <a:rPr lang="ru-RU" dirty="0">
                <a:latin typeface="Constantia" panose="02030602050306030303" pitchFamily="18" charset="0"/>
              </a:rPr>
              <a:t>5. Клятвопреступник. Избранное: [роман и рассказы]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М.: Наш современник, 1993. 423 с. </a:t>
            </a:r>
          </a:p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6. </a:t>
            </a:r>
            <a:r>
              <a:rPr lang="ru-RU" dirty="0" err="1">
                <a:latin typeface="Constantia" panose="02030602050306030303" pitchFamily="18" charset="0"/>
              </a:rPr>
              <a:t>Клюквинка</a:t>
            </a:r>
            <a:r>
              <a:rPr lang="ru-RU" dirty="0">
                <a:latin typeface="Constantia" panose="02030602050306030303" pitchFamily="18" charset="0"/>
              </a:rPr>
              <a:t> и травяная косичка = Пан </a:t>
            </a:r>
            <a:r>
              <a:rPr lang="ru-RU" dirty="0" err="1">
                <a:latin typeface="Constantia" panose="02030602050306030303" pitchFamily="18" charset="0"/>
              </a:rPr>
              <a:t>самэли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панэ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пом</a:t>
            </a:r>
            <a:r>
              <a:rPr lang="ru-RU" dirty="0">
                <a:latin typeface="Constantia" panose="02030602050306030303" pitchFamily="18" charset="0"/>
              </a:rPr>
              <a:t> </a:t>
            </a:r>
            <a:r>
              <a:rPr lang="ru-RU" dirty="0" err="1">
                <a:latin typeface="Constantia" panose="02030602050306030303" pitchFamily="18" charset="0"/>
              </a:rPr>
              <a:t>савэли</a:t>
            </a:r>
            <a:r>
              <a:rPr lang="ru-RU" dirty="0">
                <a:latin typeface="Constantia" panose="02030602050306030303" pitchFamily="18" charset="0"/>
              </a:rPr>
              <a:t>: по фольклору </a:t>
            </a:r>
            <a:r>
              <a:rPr lang="ru-RU" dirty="0" err="1">
                <a:latin typeface="Constantia" panose="02030602050306030303" pitchFamily="18" charset="0"/>
              </a:rPr>
              <a:t>сургут</a:t>
            </a:r>
            <a:r>
              <a:rPr lang="ru-RU" dirty="0">
                <a:latin typeface="Constantia" panose="02030602050306030303" pitchFamily="18" charset="0"/>
              </a:rPr>
              <a:t>. ханты / Е. Д.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М.: Икар, 1997. 29 с. </a:t>
            </a:r>
          </a:p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7. </a:t>
            </a:r>
            <a:r>
              <a:rPr lang="ru-RU" dirty="0">
                <a:latin typeface="Constantia" panose="02030602050306030303" pitchFamily="18" charset="0"/>
              </a:rPr>
              <a:t>У гаснущего очага: повесть в рассказах о верованиях, обычаях и преданиях народа ханты (остяков) Обского Севера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Екатеринбург: Сред.-Урал. кн. изд-во.; М.: Фактория Арктики, 1998. 256 с. </a:t>
            </a:r>
          </a:p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8. </a:t>
            </a:r>
            <a:r>
              <a:rPr lang="ru-RU" dirty="0">
                <a:latin typeface="Constantia" panose="02030602050306030303" pitchFamily="18" charset="0"/>
              </a:rPr>
              <a:t>Божья Матерь в кровавых снегах: роман / Е.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Екатеринбург: </a:t>
            </a:r>
            <a:r>
              <a:rPr lang="ru-RU" dirty="0" err="1">
                <a:latin typeface="Constantia" panose="02030602050306030303" pitchFamily="18" charset="0"/>
              </a:rPr>
              <a:t>Пакрус</a:t>
            </a:r>
            <a:r>
              <a:rPr lang="ru-RU" dirty="0">
                <a:latin typeface="Constantia" panose="02030602050306030303" pitchFamily="18" charset="0"/>
              </a:rPr>
              <a:t>, 2002. 304 с. </a:t>
            </a:r>
          </a:p>
          <a:p>
            <a:pPr marL="0" indent="0" algn="just">
              <a:buNone/>
            </a:pPr>
            <a:r>
              <a:rPr lang="ru-RU" dirty="0" smtClean="0">
                <a:latin typeface="Constantia" panose="02030602050306030303" pitchFamily="18" charset="0"/>
              </a:rPr>
              <a:t>9. </a:t>
            </a:r>
            <a:r>
              <a:rPr lang="ru-RU" dirty="0">
                <a:latin typeface="Constantia" panose="02030602050306030303" pitchFamily="18" charset="0"/>
              </a:rPr>
              <a:t>Река-в-Январе: сб. рассказов / Е.Д. </a:t>
            </a:r>
            <a:r>
              <a:rPr lang="ru-RU" dirty="0" err="1">
                <a:latin typeface="Constantia" panose="02030602050306030303" pitchFamily="18" charset="0"/>
              </a:rPr>
              <a:t>Айпин</a:t>
            </a:r>
            <a:r>
              <a:rPr lang="ru-RU" dirty="0">
                <a:latin typeface="Constantia" panose="02030602050306030303" pitchFamily="18" charset="0"/>
              </a:rPr>
              <a:t>. СПб.: </a:t>
            </a:r>
            <a:r>
              <a:rPr lang="ru-RU" dirty="0" err="1">
                <a:latin typeface="Constantia" panose="02030602050306030303" pitchFamily="18" charset="0"/>
              </a:rPr>
              <a:t>Миралл</a:t>
            </a:r>
            <a:r>
              <a:rPr lang="ru-RU" dirty="0">
                <a:latin typeface="Constantia" panose="02030602050306030303" pitchFamily="18" charset="0"/>
              </a:rPr>
              <a:t>, 2007. 208 с. </a:t>
            </a:r>
            <a:endParaRPr lang="ru-RU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dirty="0">
                <a:latin typeface="Constantia" panose="02030602050306030303" pitchFamily="18" charset="0"/>
              </a:rPr>
              <a:t> </a:t>
            </a:r>
            <a:endParaRPr lang="ru-RU" dirty="0" smtClean="0">
              <a:latin typeface="Constantia" panose="02030602050306030303" pitchFamily="18" charset="0"/>
            </a:endParaRPr>
          </a:p>
          <a:p>
            <a:pPr marL="0" indent="0" algn="r">
              <a:buNone/>
            </a:pPr>
            <a:r>
              <a:rPr lang="ru-RU" dirty="0" smtClean="0">
                <a:latin typeface="Constantia" panose="02030602050306030303" pitchFamily="18" charset="0"/>
              </a:rPr>
              <a:t>Составитель</a:t>
            </a:r>
            <a:r>
              <a:rPr lang="ru-RU" dirty="0">
                <a:latin typeface="Constantia" panose="02030602050306030303" pitchFamily="18" charset="0"/>
              </a:rPr>
              <a:t>: библиограф Л. В. Третьякова</a:t>
            </a:r>
          </a:p>
          <a:p>
            <a:pPr marL="0" indent="0" algn="r">
              <a:buNone/>
            </a:pPr>
            <a:endParaRPr lang="ru-RU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6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948</Words>
  <Application>Microsoft Office PowerPoint</Application>
  <PresentationFormat>Широкоэкранный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Constantia</vt:lpstr>
      <vt:lpstr>Тема Office</vt:lpstr>
      <vt:lpstr>МКУ «Приобская библиотека семейного чтения» МО городское поселение Приобье</vt:lpstr>
      <vt:lpstr>«Человек  из рода бобра»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Библиографический список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2018-06-13T05:45:56Z</dcterms:created>
  <dcterms:modified xsi:type="dcterms:W3CDTF">2018-06-18T10:34:12Z</dcterms:modified>
</cp:coreProperties>
</file>