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71" r:id="rId6"/>
    <p:sldId id="272" r:id="rId7"/>
    <p:sldId id="276" r:id="rId8"/>
    <p:sldId id="259" r:id="rId9"/>
    <p:sldId id="260" r:id="rId10"/>
    <p:sldId id="277" r:id="rId11"/>
    <p:sldId id="263" r:id="rId12"/>
    <p:sldId id="278" r:id="rId13"/>
    <p:sldId id="262" r:id="rId14"/>
    <p:sldId id="279" r:id="rId15"/>
    <p:sldId id="275" r:id="rId16"/>
    <p:sldId id="280" r:id="rId17"/>
    <p:sldId id="273" r:id="rId18"/>
    <p:sldId id="281" r:id="rId19"/>
    <p:sldId id="266" r:id="rId20"/>
    <p:sldId id="284" r:id="rId21"/>
    <p:sldId id="267" r:id="rId22"/>
    <p:sldId id="268"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FA7A90B-599B-4758-A9D2-AA35E51C0E7C}" type="datetimeFigureOut">
              <a:rPr lang="ru-RU" smtClean="0"/>
              <a:t>03.05.2018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284492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A7A90B-599B-4758-A9D2-AA35E51C0E7C}" type="datetimeFigureOut">
              <a:rPr lang="ru-RU" smtClean="0"/>
              <a:t>03.05.2018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274593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A7A90B-599B-4758-A9D2-AA35E51C0E7C}" type="datetimeFigureOut">
              <a:rPr lang="ru-RU" smtClean="0"/>
              <a:t>03.05.2018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412345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A7A90B-599B-4758-A9D2-AA35E51C0E7C}" type="datetimeFigureOut">
              <a:rPr lang="ru-RU" smtClean="0"/>
              <a:t>03.05.2018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62262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FA7A90B-599B-4758-A9D2-AA35E51C0E7C}" type="datetimeFigureOut">
              <a:rPr lang="ru-RU" smtClean="0"/>
              <a:t>03.05.2018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299529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FA7A90B-599B-4758-A9D2-AA35E51C0E7C}" type="datetimeFigureOut">
              <a:rPr lang="ru-RU" smtClean="0"/>
              <a:t>03.05.2018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377038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FA7A90B-599B-4758-A9D2-AA35E51C0E7C}" type="datetimeFigureOut">
              <a:rPr lang="ru-RU" smtClean="0"/>
              <a:t>03.05.2018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391847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FA7A90B-599B-4758-A9D2-AA35E51C0E7C}" type="datetimeFigureOut">
              <a:rPr lang="ru-RU" smtClean="0"/>
              <a:t>03.05.2018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1857267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FA7A90B-599B-4758-A9D2-AA35E51C0E7C}" type="datetimeFigureOut">
              <a:rPr lang="ru-RU" smtClean="0"/>
              <a:t>03.05.2018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132297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FA7A90B-599B-4758-A9D2-AA35E51C0E7C}" type="datetimeFigureOut">
              <a:rPr lang="ru-RU" smtClean="0"/>
              <a:t>03.05.2018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211350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FA7A90B-599B-4758-A9D2-AA35E51C0E7C}" type="datetimeFigureOut">
              <a:rPr lang="ru-RU" smtClean="0"/>
              <a:t>03.05.2018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771C9F-FBB7-4D61-8D97-86FF9928A6EC}" type="slidenum">
              <a:rPr lang="ru-RU" smtClean="0"/>
              <a:t>‹#›</a:t>
            </a:fld>
            <a:endParaRPr lang="ru-RU"/>
          </a:p>
        </p:txBody>
      </p:sp>
    </p:spTree>
    <p:extLst>
      <p:ext uri="{BB962C8B-B14F-4D97-AF65-F5344CB8AC3E}">
        <p14:creationId xmlns:p14="http://schemas.microsoft.com/office/powerpoint/2010/main" val="407868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45000"/>
                <a:satMod val="135000"/>
              </a:schemeClr>
              <a:prstClr val="white"/>
            </a:duotone>
            <a:extLst>
              <a:ext uri="{BEBA8EAE-BF5A-486C-A8C5-ECC9F3942E4B}">
                <a14:imgProps xmlns:a14="http://schemas.microsoft.com/office/drawing/2010/main">
                  <a14:imgLayer r:embed="rId14">
                    <a14:imgEffect>
                      <a14:colorTemperature colorTemp="11200"/>
                    </a14:imgEffect>
                    <a14:imgEffect>
                      <a14:saturation sat="66000"/>
                    </a14:imgEffect>
                  </a14:imgLayer>
                </a14:imgProps>
              </a:ext>
            </a:extLst>
          </a:blip>
          <a:srcRect/>
          <a:stretch>
            <a:fillRect l="-1000" t="-1000" r="-1000" b="-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A7A90B-599B-4758-A9D2-AA35E51C0E7C}" type="datetimeFigureOut">
              <a:rPr lang="ru-RU" smtClean="0"/>
              <a:t>03.05.2018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71C9F-FBB7-4D61-8D97-86FF9928A6EC}" type="slidenum">
              <a:rPr lang="ru-RU" smtClean="0"/>
              <a:t>‹#›</a:t>
            </a:fld>
            <a:endParaRPr lang="ru-RU"/>
          </a:p>
        </p:txBody>
      </p:sp>
    </p:spTree>
    <p:extLst>
      <p:ext uri="{BB962C8B-B14F-4D97-AF65-F5344CB8AC3E}">
        <p14:creationId xmlns:p14="http://schemas.microsoft.com/office/powerpoint/2010/main" val="1689103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a:stretch>
            <a:fillRect l="-1000" t="-1000" r="-1000" b="-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94945" y="-1213945"/>
            <a:ext cx="9144000" cy="3509963"/>
          </a:xfrm>
        </p:spPr>
        <p:txBody>
          <a:bodyPr/>
          <a:lstStyle/>
          <a:p>
            <a:pPr lvl="0">
              <a:lnSpc>
                <a:spcPct val="107000"/>
              </a:lnSpc>
              <a:spcBef>
                <a:spcPts val="0"/>
              </a:spcBef>
              <a:spcAft>
                <a:spcPts val="800"/>
              </a:spcAft>
            </a:pPr>
            <a:r>
              <a:rPr lang="ru-RU" sz="2800" b="1" dirty="0">
                <a:latin typeface="Constantia"/>
                <a:ea typeface="Calibri" panose="020F0502020204030204" pitchFamily="34" charset="0"/>
                <a:cs typeface="Times New Roman" panose="02020603050405020304" pitchFamily="18" charset="0"/>
              </a:rPr>
              <a:t>МКУ «Приобская библиотека семейного чтения» </a:t>
            </a:r>
            <a:br>
              <a:rPr lang="ru-RU" sz="2800" b="1" dirty="0">
                <a:latin typeface="Constantia"/>
                <a:ea typeface="Calibri" panose="020F0502020204030204" pitchFamily="34" charset="0"/>
                <a:cs typeface="Times New Roman" panose="02020603050405020304" pitchFamily="18" charset="0"/>
              </a:rPr>
            </a:br>
            <a:r>
              <a:rPr lang="ru-RU" sz="2800" b="1" dirty="0">
                <a:latin typeface="Constantia"/>
                <a:ea typeface="Calibri" panose="020F0502020204030204" pitchFamily="34" charset="0"/>
                <a:cs typeface="Times New Roman" panose="02020603050405020304" pitchFamily="18" charset="0"/>
              </a:rPr>
              <a:t>МО городское поселение Приобье</a:t>
            </a:r>
            <a:r>
              <a:rPr lang="ru-RU" sz="2800" dirty="0">
                <a:solidFill>
                  <a:prstClr val="black"/>
                </a:solidFill>
                <a:latin typeface="Constantia"/>
                <a:ea typeface="Calibri" panose="020F0502020204030204" pitchFamily="34" charset="0"/>
                <a:cs typeface="Times New Roman" panose="02020603050405020304" pitchFamily="18" charset="0"/>
              </a:rPr>
              <a:t/>
            </a:r>
            <a:br>
              <a:rPr lang="ru-RU" sz="2800" dirty="0">
                <a:solidFill>
                  <a:prstClr val="black"/>
                </a:solidFill>
                <a:latin typeface="Constantia"/>
                <a:ea typeface="Calibri" panose="020F0502020204030204" pitchFamily="34" charset="0"/>
                <a:cs typeface="Times New Roman" panose="02020603050405020304" pitchFamily="18" charset="0"/>
              </a:rPr>
            </a:br>
            <a:endParaRPr lang="ru-RU" dirty="0"/>
          </a:p>
        </p:txBody>
      </p:sp>
      <p:sp>
        <p:nvSpPr>
          <p:cNvPr id="4" name="Подзаголовок 3"/>
          <p:cNvSpPr>
            <a:spLocks noGrp="1"/>
          </p:cNvSpPr>
          <p:nvPr>
            <p:ph type="subTitle" idx="1"/>
          </p:nvPr>
        </p:nvSpPr>
        <p:spPr>
          <a:xfrm>
            <a:off x="1673772" y="2490568"/>
            <a:ext cx="9144000" cy="2396741"/>
          </a:xfrm>
        </p:spPr>
        <p:txBody>
          <a:bodyPr>
            <a:normAutofit lnSpcReduction="10000"/>
          </a:bodyPr>
          <a:lstStyle/>
          <a:p>
            <a:pPr lvl="0">
              <a:lnSpc>
                <a:spcPct val="100000"/>
              </a:lnSpc>
              <a:spcBef>
                <a:spcPts val="0"/>
              </a:spcBef>
            </a:pPr>
            <a:r>
              <a:rPr lang="ru-RU" sz="5400" b="1" i="1" spc="-100" dirty="0">
                <a:ln w="3200">
                  <a:solidFill>
                    <a:srgbClr val="444D26">
                      <a:shade val="75000"/>
                      <a:alpha val="25000"/>
                    </a:srgbClr>
                  </a:solidFill>
                  <a:prstDash val="solid"/>
                  <a:round/>
                </a:ln>
                <a:solidFill>
                  <a:schemeClr val="bg1"/>
                </a:solidFill>
                <a:effectLst>
                  <a:outerShdw blurRad="38100" dist="38100" dir="2700000" algn="tl">
                    <a:srgbClr val="000000">
                      <a:alpha val="43137"/>
                    </a:srgbClr>
                  </a:outerShdw>
                </a:effectLst>
                <a:latin typeface="Constantia"/>
                <a:ea typeface="+mj-ea"/>
                <a:cs typeface="+mj-cs"/>
              </a:rPr>
              <a:t>представляет </a:t>
            </a:r>
            <a:r>
              <a:rPr lang="ru-RU" sz="5400" b="1" i="1" spc="-100" dirty="0" smtClean="0">
                <a:ln w="3200">
                  <a:solidFill>
                    <a:srgbClr val="444D26">
                      <a:shade val="75000"/>
                      <a:alpha val="25000"/>
                    </a:srgbClr>
                  </a:solidFill>
                  <a:prstDash val="solid"/>
                  <a:round/>
                </a:ln>
                <a:solidFill>
                  <a:schemeClr val="bg1"/>
                </a:solidFill>
                <a:effectLst>
                  <a:outerShdw blurRad="38100" dist="38100" dir="2700000" algn="tl">
                    <a:srgbClr val="000000">
                      <a:alpha val="43137"/>
                    </a:srgbClr>
                  </a:outerShdw>
                </a:effectLst>
                <a:latin typeface="Constantia"/>
                <a:ea typeface="+mj-ea"/>
                <a:cs typeface="+mj-cs"/>
              </a:rPr>
              <a:t>мультимедийную </a:t>
            </a:r>
            <a:endParaRPr lang="ru-RU" sz="5400" b="1" i="1" spc="-100" dirty="0">
              <a:ln w="3200">
                <a:solidFill>
                  <a:srgbClr val="444D26">
                    <a:shade val="75000"/>
                    <a:alpha val="25000"/>
                  </a:srgbClr>
                </a:solidFill>
                <a:prstDash val="solid"/>
                <a:round/>
              </a:ln>
              <a:solidFill>
                <a:schemeClr val="bg1"/>
              </a:solidFill>
              <a:effectLst>
                <a:outerShdw blurRad="38100" dist="38100" dir="2700000" algn="tl">
                  <a:srgbClr val="000000">
                    <a:alpha val="43137"/>
                  </a:srgbClr>
                </a:outerShdw>
              </a:effectLst>
              <a:latin typeface="Constantia"/>
              <a:ea typeface="+mj-ea"/>
              <a:cs typeface="+mj-cs"/>
            </a:endParaRPr>
          </a:p>
          <a:p>
            <a:pPr lvl="0">
              <a:lnSpc>
                <a:spcPct val="100000"/>
              </a:lnSpc>
              <a:spcBef>
                <a:spcPts val="0"/>
              </a:spcBef>
            </a:pPr>
            <a:r>
              <a:rPr lang="ru-RU" sz="5400" b="1" i="1" spc="-100" dirty="0">
                <a:ln w="3200">
                  <a:solidFill>
                    <a:srgbClr val="444D26">
                      <a:shade val="75000"/>
                      <a:alpha val="25000"/>
                    </a:srgbClr>
                  </a:solidFill>
                  <a:prstDash val="solid"/>
                  <a:round/>
                </a:ln>
                <a:solidFill>
                  <a:schemeClr val="bg1"/>
                </a:solidFill>
                <a:effectLst>
                  <a:outerShdw blurRad="38100" dist="38100" dir="2700000" algn="tl">
                    <a:srgbClr val="000000">
                      <a:alpha val="43137"/>
                    </a:srgbClr>
                  </a:outerShdw>
                </a:effectLst>
                <a:latin typeface="Constantia"/>
                <a:ea typeface="+mj-ea"/>
                <a:cs typeface="+mj-cs"/>
              </a:rPr>
              <a:t> выставку</a:t>
            </a:r>
            <a:endParaRPr lang="ru-RU" sz="1800" dirty="0">
              <a:solidFill>
                <a:schemeClr val="bg1"/>
              </a:solidFill>
              <a:latin typeface="Constantia"/>
            </a:endParaRPr>
          </a:p>
          <a:p>
            <a:endParaRPr lang="ru-RU" dirty="0"/>
          </a:p>
        </p:txBody>
      </p:sp>
    </p:spTree>
    <p:extLst>
      <p:ext uri="{BB962C8B-B14F-4D97-AF65-F5344CB8AC3E}">
        <p14:creationId xmlns:p14="http://schemas.microsoft.com/office/powerpoint/2010/main" val="633014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00477" y="136358"/>
            <a:ext cx="10343398" cy="3697706"/>
          </a:xfrm>
        </p:spPr>
        <p:txBody>
          <a:bodyPr>
            <a:normAutofit/>
          </a:bodyPr>
          <a:lstStyle/>
          <a:p>
            <a:pPr marL="0" indent="0" algn="just">
              <a:buNone/>
            </a:pPr>
            <a:r>
              <a:rPr lang="ru-RU" sz="1800" dirty="0">
                <a:latin typeface="Constantia" panose="02030602050306030303" pitchFamily="18" charset="0"/>
              </a:rPr>
              <a:t>Произведения, представленные во втором томе </a:t>
            </a:r>
            <a:r>
              <a:rPr lang="ru-RU" sz="1800" dirty="0" smtClean="0">
                <a:latin typeface="Constantia" panose="02030602050306030303" pitchFamily="18" charset="0"/>
              </a:rPr>
              <a:t>антологии «Венок славы», </a:t>
            </a:r>
            <a:r>
              <a:rPr lang="ru-RU" sz="1800" dirty="0">
                <a:latin typeface="Constantia" panose="02030602050306030303" pitchFamily="18" charset="0"/>
              </a:rPr>
              <a:t>рассказывает о героической битве за Москву, когда впервые в истории второй мировой войны был нанесен сокрушительный удар немецко-фашистской армии и развеян миф о ее непобедимости.</a:t>
            </a:r>
          </a:p>
          <a:p>
            <a:pPr marL="0" indent="0" algn="just">
              <a:buNone/>
            </a:pPr>
            <a:r>
              <a:rPr lang="ru-RU" sz="1800" dirty="0" smtClean="0">
                <a:latin typeface="Constantia" panose="02030602050306030303" pitchFamily="18" charset="0"/>
              </a:rPr>
              <a:t>  </a:t>
            </a:r>
            <a:r>
              <a:rPr lang="ru-RU" sz="1800" dirty="0">
                <a:latin typeface="Constantia" panose="02030602050306030303" pitchFamily="18" charset="0"/>
              </a:rPr>
              <a:t>Великая победа по Москвой вдохновляла советских людей на ратные и трудовые подвиги во имя любимой Родины. Имена героев, отличившихся при защите столицы, невозможно перечислить. В период контрнаступления под Москвой и зимнего наступления Красной Армии 36 тысяч бойцов и командиров были награждены за боевые подвиги орденами и медалями. 110 особо отличившимся в боях воинам было присвоено звание Героя Советского Союза. Медали «За оборону Москвы» удостоены более миллиона человек.</a:t>
            </a:r>
          </a:p>
          <a:p>
            <a:pPr marL="0" indent="0">
              <a:buNone/>
            </a:pPr>
            <a:endParaRPr lang="ru-RU" dirty="0"/>
          </a:p>
        </p:txBody>
      </p:sp>
      <p:pic>
        <p:nvPicPr>
          <p:cNvPr id="4" name="Рисунок 3"/>
          <p:cNvPicPr>
            <a:picLocks noChangeAspect="1"/>
          </p:cNvPicPr>
          <p:nvPr/>
        </p:nvPicPr>
        <p:blipFill>
          <a:blip r:embed="rId2"/>
          <a:stretch>
            <a:fillRect/>
          </a:stretch>
        </p:blipFill>
        <p:spPr>
          <a:xfrm>
            <a:off x="116684" y="355732"/>
            <a:ext cx="1627773" cy="2162877"/>
          </a:xfrm>
          <a:prstGeom prst="rect">
            <a:avLst/>
          </a:prstGeom>
        </p:spPr>
      </p:pic>
      <p:sp>
        <p:nvSpPr>
          <p:cNvPr id="5" name="Прямоугольник 4"/>
          <p:cNvSpPr/>
          <p:nvPr/>
        </p:nvSpPr>
        <p:spPr>
          <a:xfrm>
            <a:off x="1800477" y="3112168"/>
            <a:ext cx="10343398" cy="3139321"/>
          </a:xfrm>
          <a:prstGeom prst="rect">
            <a:avLst/>
          </a:prstGeom>
        </p:spPr>
        <p:txBody>
          <a:bodyPr wrap="square">
            <a:spAutoFit/>
          </a:bodyPr>
          <a:lstStyle/>
          <a:p>
            <a:pPr algn="just"/>
            <a:r>
              <a:rPr lang="ru-RU" dirty="0">
                <a:latin typeface="Constantia" panose="02030602050306030303" pitchFamily="18" charset="0"/>
              </a:rPr>
              <a:t>Юность Вячеслава Кондратьева совпала с Великой Отечественной войной. Младший командир Кондратьев был отправлен на фронт в декабре 1941 г., потом </a:t>
            </a:r>
            <a:r>
              <a:rPr lang="ru-RU" dirty="0" err="1">
                <a:latin typeface="Constantia" panose="02030602050306030303" pitchFamily="18" charset="0"/>
              </a:rPr>
              <a:t>помкомвзвода</a:t>
            </a:r>
            <a:r>
              <a:rPr lang="ru-RU" dirty="0">
                <a:latin typeface="Constantia" panose="02030602050306030303" pitchFamily="18" charset="0"/>
              </a:rPr>
              <a:t>, комвзвода, командир роты. И все это за первую неделю. А потом ранение и медаль за отвагу, отпуск. После отпуска — снова фронт, новое тяжелое ранение, инвалидность… Вот такая нелегкая судьба у автора этих замечательных и во многом автобиографических повестей Кондратьева, главный герой которых москвич — лейтенант Володька. Вот его-то глазами мы и видим страшную действительность войны, из которой никто не выходил духовно обогащенным. Володька не может забыть, как ему в разведке пришлось убить немца ножом в спину. «Рукой рот ему зажал, а через пальцы — крик. И кровь со спины на меня! Весь ватник забрызган… Ну, враг, немец, враг, фашист, гад. Но человек же… А я не пожалел его. Понимаете, я никогда уже не буду таким, каким был. Никогда», — рассказывает Володька своему другу в Москве, куда он приезжает после ранения. </a:t>
            </a:r>
          </a:p>
        </p:txBody>
      </p:sp>
      <p:pic>
        <p:nvPicPr>
          <p:cNvPr id="6" name="Рисунок 5"/>
          <p:cNvPicPr>
            <a:picLocks noChangeAspect="1"/>
          </p:cNvPicPr>
          <p:nvPr/>
        </p:nvPicPr>
        <p:blipFill>
          <a:blip r:embed="rId3"/>
          <a:stretch>
            <a:fillRect/>
          </a:stretch>
        </p:blipFill>
        <p:spPr>
          <a:xfrm>
            <a:off x="172703" y="3401642"/>
            <a:ext cx="1571754" cy="2287656"/>
          </a:xfrm>
          <a:prstGeom prst="rect">
            <a:avLst/>
          </a:prstGeom>
        </p:spPr>
      </p:pic>
    </p:spTree>
    <p:extLst>
      <p:ext uri="{BB962C8B-B14F-4D97-AF65-F5344CB8AC3E}">
        <p14:creationId xmlns:p14="http://schemas.microsoft.com/office/powerpoint/2010/main" val="2234479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3379" y="160421"/>
            <a:ext cx="10515600" cy="1355558"/>
          </a:xfrm>
        </p:spPr>
        <p:txBody>
          <a:bodyPr>
            <a:normAutofit/>
          </a:bodyPr>
          <a:lstStyle/>
          <a:p>
            <a:pPr algn="ctr"/>
            <a:r>
              <a:rPr lang="ru-RU" b="1" dirty="0" smtClean="0">
                <a:latin typeface="Constantia" panose="02030602050306030303" pitchFamily="18" charset="0"/>
              </a:rPr>
              <a:t>Блокада Ленинграда</a:t>
            </a:r>
            <a:br>
              <a:rPr lang="ru-RU" b="1" dirty="0" smtClean="0">
                <a:latin typeface="Constantia" panose="02030602050306030303" pitchFamily="18" charset="0"/>
              </a:rPr>
            </a:br>
            <a:r>
              <a:rPr lang="ru-RU" b="1" dirty="0" smtClean="0">
                <a:latin typeface="Constantia" panose="02030602050306030303" pitchFamily="18" charset="0"/>
              </a:rPr>
              <a:t>8 сентября 1941 – 27 января 1944</a:t>
            </a:r>
            <a:endParaRPr lang="ru-RU" b="1" dirty="0">
              <a:latin typeface="Constantia" panose="02030602050306030303" pitchFamily="18" charset="0"/>
            </a:endParaRPr>
          </a:p>
        </p:txBody>
      </p:sp>
      <p:sp>
        <p:nvSpPr>
          <p:cNvPr id="3" name="Объект 2"/>
          <p:cNvSpPr>
            <a:spLocks noGrp="1"/>
          </p:cNvSpPr>
          <p:nvPr>
            <p:ph idx="1"/>
          </p:nvPr>
        </p:nvSpPr>
        <p:spPr>
          <a:xfrm>
            <a:off x="3441032" y="1652337"/>
            <a:ext cx="5342021" cy="5205663"/>
          </a:xfrm>
        </p:spPr>
        <p:txBody>
          <a:bodyPr>
            <a:normAutofit/>
          </a:bodyPr>
          <a:lstStyle/>
          <a:p>
            <a:pPr marL="0" indent="0">
              <a:buNone/>
            </a:pPr>
            <a:r>
              <a:rPr lang="ru-RU" sz="2000" b="1" dirty="0" smtClean="0">
                <a:latin typeface="Constantia" panose="02030602050306030303" pitchFamily="18" charset="0"/>
              </a:rPr>
              <a:t> </a:t>
            </a:r>
            <a:r>
              <a:rPr lang="ru-RU" sz="2000" b="1" dirty="0">
                <a:latin typeface="Constantia" panose="02030602050306030303" pitchFamily="18" charset="0"/>
              </a:rPr>
              <a:t>Да, мы не скроем: в эти дни </a:t>
            </a:r>
          </a:p>
          <a:p>
            <a:pPr marL="0" indent="0">
              <a:buNone/>
            </a:pPr>
            <a:r>
              <a:rPr lang="ru-RU" sz="2000" b="1" dirty="0">
                <a:latin typeface="Constantia" panose="02030602050306030303" pitchFamily="18" charset="0"/>
              </a:rPr>
              <a:t>мы ели клей, потом ремни; </a:t>
            </a:r>
          </a:p>
          <a:p>
            <a:pPr marL="0" indent="0">
              <a:buNone/>
            </a:pPr>
            <a:r>
              <a:rPr lang="ru-RU" sz="2000" b="1" dirty="0">
                <a:latin typeface="Constantia" panose="02030602050306030303" pitchFamily="18" charset="0"/>
              </a:rPr>
              <a:t>но, съев похлёбку из ремней, </a:t>
            </a:r>
          </a:p>
          <a:p>
            <a:pPr marL="0" indent="0">
              <a:buNone/>
            </a:pPr>
            <a:r>
              <a:rPr lang="ru-RU" sz="2000" b="1" dirty="0">
                <a:latin typeface="Constantia" panose="02030602050306030303" pitchFamily="18" charset="0"/>
              </a:rPr>
              <a:t>вставал к станку упрямый мастер, </a:t>
            </a:r>
          </a:p>
          <a:p>
            <a:pPr marL="0" indent="0">
              <a:buNone/>
            </a:pPr>
            <a:r>
              <a:rPr lang="ru-RU" sz="2000" b="1" dirty="0">
                <a:latin typeface="Constantia" panose="02030602050306030303" pitchFamily="18" charset="0"/>
              </a:rPr>
              <a:t>чтобы точить орудий части, </a:t>
            </a:r>
          </a:p>
          <a:p>
            <a:pPr marL="0" indent="0">
              <a:buNone/>
            </a:pPr>
            <a:r>
              <a:rPr lang="ru-RU" sz="2000" b="1" dirty="0">
                <a:latin typeface="Constantia" panose="02030602050306030303" pitchFamily="18" charset="0"/>
              </a:rPr>
              <a:t>необходимые войне. </a:t>
            </a:r>
          </a:p>
          <a:p>
            <a:pPr marL="0" indent="0">
              <a:buNone/>
            </a:pPr>
            <a:endParaRPr lang="ru-RU" dirty="0" smtClean="0">
              <a:latin typeface="Constantia" panose="02030602050306030303" pitchFamily="18" charset="0"/>
            </a:endParaRPr>
          </a:p>
          <a:p>
            <a:pPr marL="0" indent="0">
              <a:buNone/>
            </a:pPr>
            <a:r>
              <a:rPr lang="ru-RU" dirty="0" smtClean="0"/>
              <a:t> </a:t>
            </a:r>
            <a:endParaRPr lang="ru-RU" dirty="0"/>
          </a:p>
        </p:txBody>
      </p:sp>
      <p:pic>
        <p:nvPicPr>
          <p:cNvPr id="4" name="Рисунок 3"/>
          <p:cNvPicPr>
            <a:picLocks noChangeAspect="1"/>
          </p:cNvPicPr>
          <p:nvPr/>
        </p:nvPicPr>
        <p:blipFill>
          <a:blip r:embed="rId2"/>
          <a:stretch>
            <a:fillRect/>
          </a:stretch>
        </p:blipFill>
        <p:spPr>
          <a:xfrm>
            <a:off x="7960067" y="1515979"/>
            <a:ext cx="4150547" cy="5098003"/>
          </a:xfrm>
          <a:prstGeom prst="rect">
            <a:avLst/>
          </a:prstGeom>
        </p:spPr>
      </p:pic>
      <p:pic>
        <p:nvPicPr>
          <p:cNvPr id="6" name="Рисунок 5"/>
          <p:cNvPicPr>
            <a:picLocks noChangeAspect="1"/>
          </p:cNvPicPr>
          <p:nvPr/>
        </p:nvPicPr>
        <p:blipFill>
          <a:blip r:embed="rId3"/>
          <a:stretch>
            <a:fillRect/>
          </a:stretch>
        </p:blipFill>
        <p:spPr>
          <a:xfrm>
            <a:off x="173487" y="4399546"/>
            <a:ext cx="3429700" cy="2394324"/>
          </a:xfrm>
          <a:prstGeom prst="rect">
            <a:avLst/>
          </a:prstGeom>
        </p:spPr>
      </p:pic>
      <p:pic>
        <p:nvPicPr>
          <p:cNvPr id="7" name="Рисунок 6"/>
          <p:cNvPicPr>
            <a:picLocks noChangeAspect="1"/>
          </p:cNvPicPr>
          <p:nvPr/>
        </p:nvPicPr>
        <p:blipFill>
          <a:blip r:embed="rId4"/>
          <a:stretch>
            <a:fillRect/>
          </a:stretch>
        </p:blipFill>
        <p:spPr>
          <a:xfrm>
            <a:off x="3877910" y="4399546"/>
            <a:ext cx="3501872" cy="2394324"/>
          </a:xfrm>
          <a:prstGeom prst="rect">
            <a:avLst/>
          </a:prstGeom>
        </p:spPr>
      </p:pic>
      <p:pic>
        <p:nvPicPr>
          <p:cNvPr id="5" name="Рисунок 4"/>
          <p:cNvPicPr>
            <a:picLocks noChangeAspect="1"/>
          </p:cNvPicPr>
          <p:nvPr/>
        </p:nvPicPr>
        <p:blipFill>
          <a:blip r:embed="rId5"/>
          <a:stretch>
            <a:fillRect/>
          </a:stretch>
        </p:blipFill>
        <p:spPr>
          <a:xfrm>
            <a:off x="191744" y="1348699"/>
            <a:ext cx="2858275" cy="2914489"/>
          </a:xfrm>
          <a:prstGeom prst="rect">
            <a:avLst/>
          </a:prstGeom>
        </p:spPr>
      </p:pic>
    </p:spTree>
    <p:extLst>
      <p:ext uri="{BB962C8B-B14F-4D97-AF65-F5344CB8AC3E}">
        <p14:creationId xmlns:p14="http://schemas.microsoft.com/office/powerpoint/2010/main" val="3065716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4379" y="401052"/>
            <a:ext cx="5951619" cy="3345531"/>
          </a:xfrm>
        </p:spPr>
        <p:txBody>
          <a:bodyPr>
            <a:normAutofit/>
          </a:bodyPr>
          <a:lstStyle/>
          <a:p>
            <a:pPr marL="0" indent="0" algn="just">
              <a:buNone/>
            </a:pPr>
            <a:r>
              <a:rPr lang="ru-RU" sz="1800" dirty="0">
                <a:latin typeface="Constantia" panose="02030602050306030303" pitchFamily="18" charset="0"/>
              </a:rPr>
              <a:t>Авторы </a:t>
            </a:r>
            <a:r>
              <a:rPr lang="ru-RU" sz="1800" dirty="0" smtClean="0">
                <a:latin typeface="Constantia" panose="02030602050306030303" pitchFamily="18" charset="0"/>
              </a:rPr>
              <a:t>«Блокадной книги» Алесь Адамович и Даниил Гранин, </a:t>
            </a:r>
            <a:r>
              <a:rPr lang="ru-RU" sz="1800" dirty="0">
                <a:latin typeface="Constantia" panose="02030602050306030303" pitchFamily="18" charset="0"/>
              </a:rPr>
              <a:t>основываясь на большом фактическом материале – документах, письмах, воспоминаниях ленинградцев, переживших блокаду, рассказывают о мужестве защитников города, о героических и трагических днях обороны Ленинграда в годы Великой Отечественной войны.</a:t>
            </a:r>
          </a:p>
        </p:txBody>
      </p:sp>
      <p:pic>
        <p:nvPicPr>
          <p:cNvPr id="2" name="Рисунок 1"/>
          <p:cNvPicPr>
            <a:picLocks noChangeAspect="1"/>
          </p:cNvPicPr>
          <p:nvPr/>
        </p:nvPicPr>
        <p:blipFill>
          <a:blip r:embed="rId2"/>
          <a:stretch>
            <a:fillRect/>
          </a:stretch>
        </p:blipFill>
        <p:spPr>
          <a:xfrm>
            <a:off x="1989219" y="3090722"/>
            <a:ext cx="1957137" cy="2933840"/>
          </a:xfrm>
          <a:prstGeom prst="rect">
            <a:avLst/>
          </a:prstGeom>
        </p:spPr>
      </p:pic>
      <p:sp>
        <p:nvSpPr>
          <p:cNvPr id="4" name="Прямоугольник 3"/>
          <p:cNvSpPr/>
          <p:nvPr/>
        </p:nvSpPr>
        <p:spPr>
          <a:xfrm>
            <a:off x="6095999" y="3384884"/>
            <a:ext cx="5807243" cy="2585323"/>
          </a:xfrm>
          <a:prstGeom prst="rect">
            <a:avLst/>
          </a:prstGeom>
        </p:spPr>
        <p:txBody>
          <a:bodyPr wrap="square">
            <a:spAutoFit/>
          </a:bodyPr>
          <a:lstStyle/>
          <a:p>
            <a:pPr algn="just"/>
            <a:r>
              <a:rPr lang="ru-RU" dirty="0">
                <a:latin typeface="Constantia" panose="02030602050306030303" pitchFamily="18" charset="0"/>
              </a:rPr>
              <a:t>В романе Даниила Гранина «Мой лейтенант» запечатлена память самих участников трагических событий обороны Ленинграда, восстанавливающая многие неожиданные факты военных действий, увиденных глазами простого лейтенанта, бытовые детали фронтовой жизни; это взгляд на Великую Отечественную из траншей и окопов, это новое видение событий, неоднократно описанных историками.</a:t>
            </a:r>
          </a:p>
        </p:txBody>
      </p:sp>
      <p:pic>
        <p:nvPicPr>
          <p:cNvPr id="5" name="Рисунок 4"/>
          <p:cNvPicPr>
            <a:picLocks noChangeAspect="1"/>
          </p:cNvPicPr>
          <p:nvPr/>
        </p:nvPicPr>
        <p:blipFill>
          <a:blip r:embed="rId3"/>
          <a:stretch>
            <a:fillRect/>
          </a:stretch>
        </p:blipFill>
        <p:spPr>
          <a:xfrm>
            <a:off x="8325852" y="234263"/>
            <a:ext cx="1798511" cy="2856459"/>
          </a:xfrm>
          <a:prstGeom prst="rect">
            <a:avLst/>
          </a:prstGeom>
        </p:spPr>
      </p:pic>
    </p:spTree>
    <p:extLst>
      <p:ext uri="{BB962C8B-B14F-4D97-AF65-F5344CB8AC3E}">
        <p14:creationId xmlns:p14="http://schemas.microsoft.com/office/powerpoint/2010/main" val="1256141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018674"/>
          </a:xfrm>
        </p:spPr>
        <p:txBody>
          <a:bodyPr>
            <a:normAutofit fontScale="90000"/>
          </a:bodyPr>
          <a:lstStyle/>
          <a:p>
            <a:pPr algn="ctr"/>
            <a:r>
              <a:rPr lang="ru-RU" b="1" dirty="0" smtClean="0">
                <a:latin typeface="Constantia" panose="02030602050306030303" pitchFamily="18" charset="0"/>
              </a:rPr>
              <a:t>Сталинградская битва</a:t>
            </a:r>
            <a:br>
              <a:rPr lang="ru-RU" b="1" dirty="0" smtClean="0">
                <a:latin typeface="Constantia" panose="02030602050306030303" pitchFamily="18" charset="0"/>
              </a:rPr>
            </a:br>
            <a:r>
              <a:rPr lang="ru-RU" b="1" dirty="0" smtClean="0">
                <a:latin typeface="Constantia" panose="02030602050306030303" pitchFamily="18" charset="0"/>
              </a:rPr>
              <a:t>июль 1942 – февраль 1943 </a:t>
            </a:r>
            <a:endParaRPr lang="ru-RU" b="1" dirty="0">
              <a:latin typeface="Constantia" panose="02030602050306030303" pitchFamily="18" charset="0"/>
            </a:endParaRPr>
          </a:p>
        </p:txBody>
      </p:sp>
      <p:sp>
        <p:nvSpPr>
          <p:cNvPr id="3" name="Объект 2"/>
          <p:cNvSpPr>
            <a:spLocks noGrp="1"/>
          </p:cNvSpPr>
          <p:nvPr>
            <p:ph idx="1"/>
          </p:nvPr>
        </p:nvSpPr>
        <p:spPr>
          <a:xfrm>
            <a:off x="0" y="1155032"/>
            <a:ext cx="12191999" cy="4596064"/>
          </a:xfrm>
        </p:spPr>
        <p:txBody>
          <a:bodyPr>
            <a:normAutofit/>
          </a:bodyPr>
          <a:lstStyle/>
          <a:p>
            <a:pPr marL="0" indent="0" algn="just">
              <a:buNone/>
            </a:pPr>
            <a:r>
              <a:rPr lang="ru-RU" sz="1800" dirty="0">
                <a:latin typeface="Constantia" panose="02030602050306030303" pitchFamily="18" charset="0"/>
              </a:rPr>
              <a:t> Не было района, не было даже дома, где не проходила бы битва за Сталинград. Карта военных действий охватила весь город с соседними деревнями и селениями. Бои шли как с применением оружия, так и врукопашную. По воспоминаниям выживших немецких солдат, русские в одних гимнастерках бежали в атаку, подвергая ужасу и без того измученного противника. Бои шли как на улицах, так и в зданиях. И это было еще тяжелее для воинов. Каждый поворот, каждый угол мог скрывать за собой противника. Если первый этаж занимался немцами, то на втором и третьем могли закрепиться русские. В то время как на четвертом снова базировались немцы. Жилые здания могли по нескольку раз переходить из рук в руки. Одним из таких домов, удерживающих противника, был дом Павловых. Группа разведчиков во главе с командиром Павловым закрепилась в жилом здании и, выбив из всех четырех этажей неприятеля, превратила дом в неприступную цитадель.</a:t>
            </a:r>
          </a:p>
          <a:p>
            <a:pPr marL="0" indent="0">
              <a:buNone/>
            </a:pPr>
            <a:endParaRPr lang="ru-RU" b="1" dirty="0">
              <a:latin typeface="Constantia" panose="02030602050306030303" pitchFamily="18" charset="0"/>
            </a:endParaRPr>
          </a:p>
          <a:p>
            <a:pPr marL="0" indent="0">
              <a:buNone/>
            </a:pPr>
            <a:endParaRPr lang="ru-RU" dirty="0"/>
          </a:p>
        </p:txBody>
      </p:sp>
      <p:pic>
        <p:nvPicPr>
          <p:cNvPr id="4" name="Рисунок 3"/>
          <p:cNvPicPr>
            <a:picLocks noChangeAspect="1"/>
          </p:cNvPicPr>
          <p:nvPr/>
        </p:nvPicPr>
        <p:blipFill rotWithShape="1">
          <a:blip r:embed="rId2"/>
          <a:srcRect l="5724" t="16378" r="8949" b="6667"/>
          <a:stretch/>
        </p:blipFill>
        <p:spPr>
          <a:xfrm>
            <a:off x="5546036" y="3528398"/>
            <a:ext cx="4780722" cy="3233838"/>
          </a:xfrm>
          <a:prstGeom prst="rect">
            <a:avLst/>
          </a:prstGeom>
        </p:spPr>
      </p:pic>
      <p:pic>
        <p:nvPicPr>
          <p:cNvPr id="5" name="Рисунок 4"/>
          <p:cNvPicPr>
            <a:picLocks noChangeAspect="1"/>
          </p:cNvPicPr>
          <p:nvPr/>
        </p:nvPicPr>
        <p:blipFill rotWithShape="1">
          <a:blip r:embed="rId3"/>
          <a:srcRect l="181" t="10001" r="65905" b="36666"/>
          <a:stretch/>
        </p:blipFill>
        <p:spPr>
          <a:xfrm>
            <a:off x="2395331" y="3603733"/>
            <a:ext cx="2613992" cy="3083169"/>
          </a:xfrm>
          <a:prstGeom prst="rect">
            <a:avLst/>
          </a:prstGeom>
        </p:spPr>
      </p:pic>
    </p:spTree>
    <p:extLst>
      <p:ext uri="{BB962C8B-B14F-4D97-AF65-F5344CB8AC3E}">
        <p14:creationId xmlns:p14="http://schemas.microsoft.com/office/powerpoint/2010/main" val="1135887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272716" y="2983831"/>
            <a:ext cx="5935578" cy="3594184"/>
          </a:xfrm>
        </p:spPr>
        <p:txBody>
          <a:bodyPr>
            <a:normAutofit/>
          </a:bodyPr>
          <a:lstStyle/>
          <a:p>
            <a:pPr marL="0" indent="0" algn="just">
              <a:buNone/>
            </a:pPr>
            <a:r>
              <a:rPr lang="ru-RU" sz="1800" dirty="0">
                <a:latin typeface="Constantia" panose="02030602050306030303" pitchFamily="18" charset="0"/>
              </a:rPr>
              <a:t>Действие </a:t>
            </a:r>
            <a:r>
              <a:rPr lang="ru-RU" sz="1800" dirty="0" smtClean="0">
                <a:latin typeface="Constantia" panose="02030602050306030303" pitchFamily="18" charset="0"/>
              </a:rPr>
              <a:t>романа Юрия Бондарева «Горячий снег» </a:t>
            </a:r>
            <a:r>
              <a:rPr lang="ru-RU" sz="1800" dirty="0">
                <a:latin typeface="Constantia" panose="02030602050306030303" pitchFamily="18" charset="0"/>
              </a:rPr>
              <a:t>разворачивается под Сталинградом в декабре 1942 года. В основе произведения лежат реальные исторические события — попытка немецкой группы армий «Дон» фельдмаршала </a:t>
            </a:r>
            <a:r>
              <a:rPr lang="ru-RU" sz="1800" dirty="0" err="1">
                <a:latin typeface="Constantia" panose="02030602050306030303" pitchFamily="18" charset="0"/>
              </a:rPr>
              <a:t>Манштейна</a:t>
            </a:r>
            <a:r>
              <a:rPr lang="ru-RU" sz="1800" dirty="0">
                <a:latin typeface="Constantia" panose="02030602050306030303" pitchFamily="18" charset="0"/>
              </a:rPr>
              <a:t> деблокировать окруженную под </a:t>
            </a:r>
            <a:r>
              <a:rPr lang="ru-RU" sz="1800" dirty="0" err="1">
                <a:latin typeface="Constantia" panose="02030602050306030303" pitchFamily="18" charset="0"/>
              </a:rPr>
              <a:t>Cталинградом</a:t>
            </a:r>
            <a:r>
              <a:rPr lang="ru-RU" sz="1800" dirty="0">
                <a:latin typeface="Constantia" panose="02030602050306030303" pitchFamily="18" charset="0"/>
              </a:rPr>
              <a:t> 6-ю армию Паулюса. Именно то сражение, описанное в романе, решало исход всей Сталинградской битвы.</a:t>
            </a:r>
          </a:p>
        </p:txBody>
      </p:sp>
      <p:pic>
        <p:nvPicPr>
          <p:cNvPr id="6" name="Рисунок 5"/>
          <p:cNvPicPr>
            <a:picLocks noChangeAspect="1"/>
          </p:cNvPicPr>
          <p:nvPr/>
        </p:nvPicPr>
        <p:blipFill>
          <a:blip r:embed="rId2"/>
          <a:stretch>
            <a:fillRect/>
          </a:stretch>
        </p:blipFill>
        <p:spPr>
          <a:xfrm>
            <a:off x="2149642" y="152957"/>
            <a:ext cx="1866879" cy="2570879"/>
          </a:xfrm>
          <a:prstGeom prst="rect">
            <a:avLst/>
          </a:prstGeom>
        </p:spPr>
      </p:pic>
      <p:sp>
        <p:nvSpPr>
          <p:cNvPr id="7" name="Прямоугольник 6"/>
          <p:cNvSpPr/>
          <p:nvPr/>
        </p:nvSpPr>
        <p:spPr>
          <a:xfrm>
            <a:off x="6561221" y="2863516"/>
            <a:ext cx="5398169" cy="2862322"/>
          </a:xfrm>
          <a:prstGeom prst="rect">
            <a:avLst/>
          </a:prstGeom>
        </p:spPr>
        <p:txBody>
          <a:bodyPr wrap="square">
            <a:spAutoFit/>
          </a:bodyPr>
          <a:lstStyle/>
          <a:p>
            <a:pPr algn="just"/>
            <a:r>
              <a:rPr lang="ru-RU" dirty="0" smtClean="0">
                <a:latin typeface="Constantia" panose="02030602050306030303" pitchFamily="18" charset="0"/>
              </a:rPr>
              <a:t> Повесть Виктора Некрасова «В окопах Сталинграда» </a:t>
            </a:r>
            <a:r>
              <a:rPr lang="ru-RU" dirty="0">
                <a:latin typeface="Constantia" panose="02030602050306030303" pitchFamily="18" charset="0"/>
              </a:rPr>
              <a:t>в основе своей документальна и документальность её обусловлена личным свидетельством автора – участника событий. Капитан Виктор Некрасов воспроизвёл по памяти «кромешный ад» окопного Сталинграда – от </a:t>
            </a:r>
            <a:r>
              <a:rPr lang="ru-RU" dirty="0" err="1">
                <a:latin typeface="Constantia" panose="02030602050306030303" pitchFamily="18" charset="0"/>
              </a:rPr>
              <a:t>Сарепты</a:t>
            </a:r>
            <a:r>
              <a:rPr lang="ru-RU" dirty="0">
                <a:latin typeface="Constantia" panose="02030602050306030303" pitchFamily="18" charset="0"/>
              </a:rPr>
              <a:t> до Тракторного, когда единственным спасением было знать: «десятый день немцы бомбят город. Бомбят – значит, там ещё наши. Значит, идут бои. Значит, есть фронт!».</a:t>
            </a:r>
          </a:p>
        </p:txBody>
      </p:sp>
      <p:pic>
        <p:nvPicPr>
          <p:cNvPr id="8" name="Рисунок 7"/>
          <p:cNvPicPr>
            <a:picLocks noChangeAspect="1"/>
          </p:cNvPicPr>
          <p:nvPr/>
        </p:nvPicPr>
        <p:blipFill>
          <a:blip r:embed="rId3"/>
          <a:stretch>
            <a:fillRect/>
          </a:stretch>
        </p:blipFill>
        <p:spPr>
          <a:xfrm>
            <a:off x="8578707" y="152958"/>
            <a:ext cx="1624796" cy="2570879"/>
          </a:xfrm>
          <a:prstGeom prst="rect">
            <a:avLst/>
          </a:prstGeom>
        </p:spPr>
      </p:pic>
    </p:spTree>
    <p:extLst>
      <p:ext uri="{BB962C8B-B14F-4D97-AF65-F5344CB8AC3E}">
        <p14:creationId xmlns:p14="http://schemas.microsoft.com/office/powerpoint/2010/main" val="3281678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8337"/>
            <a:ext cx="10515600" cy="1050758"/>
          </a:xfrm>
        </p:spPr>
        <p:txBody>
          <a:bodyPr>
            <a:normAutofit fontScale="90000"/>
          </a:bodyPr>
          <a:lstStyle/>
          <a:p>
            <a:pPr algn="ctr"/>
            <a:r>
              <a:rPr lang="ru-RU" b="1" dirty="0" smtClean="0">
                <a:latin typeface="Constantia" panose="02030602050306030303" pitchFamily="18" charset="0"/>
              </a:rPr>
              <a:t>Курская дуга</a:t>
            </a:r>
            <a:br>
              <a:rPr lang="ru-RU" b="1" dirty="0" smtClean="0">
                <a:latin typeface="Constantia" panose="02030602050306030303" pitchFamily="18" charset="0"/>
              </a:rPr>
            </a:br>
            <a:r>
              <a:rPr lang="ru-RU" b="1" dirty="0" smtClean="0">
                <a:latin typeface="Constantia" panose="02030602050306030303" pitchFamily="18" charset="0"/>
              </a:rPr>
              <a:t>5 июля – 23 августа 1943 г.</a:t>
            </a:r>
            <a:endParaRPr lang="ru-RU" b="1" dirty="0">
              <a:latin typeface="Constantia" panose="02030602050306030303" pitchFamily="18" charset="0"/>
            </a:endParaRPr>
          </a:p>
        </p:txBody>
      </p:sp>
      <p:sp>
        <p:nvSpPr>
          <p:cNvPr id="3" name="Объект 2"/>
          <p:cNvSpPr>
            <a:spLocks noGrp="1"/>
          </p:cNvSpPr>
          <p:nvPr>
            <p:ph idx="1"/>
          </p:nvPr>
        </p:nvSpPr>
        <p:spPr>
          <a:xfrm>
            <a:off x="113298" y="1283368"/>
            <a:ext cx="8169442" cy="2069431"/>
          </a:xfrm>
        </p:spPr>
        <p:txBody>
          <a:bodyPr>
            <a:noAutofit/>
          </a:bodyPr>
          <a:lstStyle/>
          <a:p>
            <a:pPr marL="0" indent="0" algn="just">
              <a:buNone/>
            </a:pPr>
            <a:r>
              <a:rPr lang="ru-RU" sz="1800" dirty="0" smtClean="0">
                <a:latin typeface="Constantia" panose="02030602050306030303" pitchFamily="18" charset="0"/>
              </a:rPr>
              <a:t>5 июля 1943 г. немцы по плану «Цитадель» перешли в наступление. Сражение шло на земле и в небе: после мощной артиллерийской подготовки немецкие и советские бомбардировщики начали обстрел позиций с воздуха, двинулись на встречу друг другу танки. Это была битва машин – скрежет металла, грохот орудий, дым, огонь, разрывы снарядов. 5 дней немцы вгрызались в нашу оборону, но не смогли продвинуться больше чем на 10-35 км в глубь выступа. Последней попыткой прорыва стало крупнейшее в истории танковое сражение у Прохоровки 12 июля 1943 г. Адский бой сотен машин шёл до вечера, но советские войска вытеснили противника с поля боя.</a:t>
            </a:r>
            <a:endParaRPr lang="ru-RU" sz="1800" dirty="0">
              <a:latin typeface="Constantia" panose="02030602050306030303" pitchFamily="18" charset="0"/>
            </a:endParaRPr>
          </a:p>
        </p:txBody>
      </p:sp>
      <p:pic>
        <p:nvPicPr>
          <p:cNvPr id="4" name="Рисунок 3"/>
          <p:cNvPicPr>
            <a:picLocks noChangeAspect="1"/>
          </p:cNvPicPr>
          <p:nvPr/>
        </p:nvPicPr>
        <p:blipFill>
          <a:blip r:embed="rId2"/>
          <a:stretch>
            <a:fillRect/>
          </a:stretch>
        </p:blipFill>
        <p:spPr>
          <a:xfrm>
            <a:off x="4420603" y="4095643"/>
            <a:ext cx="3801979" cy="2500767"/>
          </a:xfrm>
          <a:prstGeom prst="rect">
            <a:avLst/>
          </a:prstGeom>
        </p:spPr>
      </p:pic>
      <p:pic>
        <p:nvPicPr>
          <p:cNvPr id="5" name="Рисунок 4"/>
          <p:cNvPicPr>
            <a:picLocks noChangeAspect="1"/>
          </p:cNvPicPr>
          <p:nvPr/>
        </p:nvPicPr>
        <p:blipFill rotWithShape="1">
          <a:blip r:embed="rId3"/>
          <a:srcRect b="6770"/>
          <a:stretch/>
        </p:blipFill>
        <p:spPr>
          <a:xfrm>
            <a:off x="8415088" y="1412041"/>
            <a:ext cx="3645568" cy="5369258"/>
          </a:xfrm>
          <a:prstGeom prst="rect">
            <a:avLst/>
          </a:prstGeom>
        </p:spPr>
      </p:pic>
      <p:pic>
        <p:nvPicPr>
          <p:cNvPr id="6" name="Рисунок 5"/>
          <p:cNvPicPr>
            <a:picLocks noChangeAspect="1"/>
          </p:cNvPicPr>
          <p:nvPr/>
        </p:nvPicPr>
        <p:blipFill>
          <a:blip r:embed="rId4"/>
          <a:stretch>
            <a:fillRect/>
          </a:stretch>
        </p:blipFill>
        <p:spPr>
          <a:xfrm>
            <a:off x="113298" y="4096670"/>
            <a:ext cx="4114799" cy="2499740"/>
          </a:xfrm>
          <a:prstGeom prst="rect">
            <a:avLst/>
          </a:prstGeom>
        </p:spPr>
      </p:pic>
    </p:spTree>
    <p:extLst>
      <p:ext uri="{BB962C8B-B14F-4D97-AF65-F5344CB8AC3E}">
        <p14:creationId xmlns:p14="http://schemas.microsoft.com/office/powerpoint/2010/main" val="3733646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2505" y="353316"/>
            <a:ext cx="5390148" cy="5070049"/>
          </a:xfrm>
        </p:spPr>
        <p:txBody>
          <a:bodyPr>
            <a:normAutofit/>
          </a:bodyPr>
          <a:lstStyle/>
          <a:p>
            <a:pPr marL="0" indent="0" algn="just">
              <a:buNone/>
            </a:pPr>
            <a:r>
              <a:rPr lang="ru-RU" sz="1800" dirty="0" smtClean="0">
                <a:latin typeface="Constantia" panose="02030602050306030303" pitchFamily="18" charset="0"/>
              </a:rPr>
              <a:t>Произведения прозы, поэзии и художественной публицистики, вошедшие в пятый том антологии «Венок славы», познакомят читателей с одним из величайших сражений Великой Отечественной войны – битвой на Курской дуге,  закончившейся сокрушительным поражением немецко-фашистских войск. Живым, образным языком в них рассказано о многих человеческих  судьбах.</a:t>
            </a:r>
            <a:endParaRPr lang="ru-RU" sz="1800" dirty="0">
              <a:latin typeface="Constantia" panose="02030602050306030303" pitchFamily="18" charset="0"/>
            </a:endParaRPr>
          </a:p>
        </p:txBody>
      </p:sp>
      <p:pic>
        <p:nvPicPr>
          <p:cNvPr id="4" name="Рисунок 3"/>
          <p:cNvPicPr>
            <a:picLocks noChangeAspect="1"/>
          </p:cNvPicPr>
          <p:nvPr/>
        </p:nvPicPr>
        <p:blipFill>
          <a:blip r:embed="rId2"/>
          <a:stretch>
            <a:fillRect/>
          </a:stretch>
        </p:blipFill>
        <p:spPr>
          <a:xfrm>
            <a:off x="1812081" y="3248527"/>
            <a:ext cx="2150995" cy="2863897"/>
          </a:xfrm>
          <a:prstGeom prst="rect">
            <a:avLst/>
          </a:prstGeom>
        </p:spPr>
      </p:pic>
      <p:sp>
        <p:nvSpPr>
          <p:cNvPr id="5" name="Прямоугольник 4"/>
          <p:cNvSpPr/>
          <p:nvPr/>
        </p:nvSpPr>
        <p:spPr>
          <a:xfrm>
            <a:off x="5654842" y="3184358"/>
            <a:ext cx="6400800" cy="3139321"/>
          </a:xfrm>
          <a:prstGeom prst="rect">
            <a:avLst/>
          </a:prstGeom>
        </p:spPr>
        <p:txBody>
          <a:bodyPr wrap="square">
            <a:spAutoFit/>
          </a:bodyPr>
          <a:lstStyle/>
          <a:p>
            <a:pPr algn="just"/>
            <a:r>
              <a:rPr lang="ru-RU" dirty="0">
                <a:latin typeface="Constantia" panose="02030602050306030303" pitchFamily="18" charset="0"/>
              </a:rPr>
              <a:t>Писатель Анатолий Ананьев сам был участником сражений на Курской дуге. Роман «Танки идут ромбом» рассказывает о первых трёх днях битвы. Один из батальонов 6-й гвардейской армии стоит под деревней Соломки, затишье действует бойцам на нервы. Утром 5 июля начинается танковая атака фашистов — причём угол «ромба» нацелен прямо на батальон. Главный герой книги, командир взвода лейтенант Володин, оказывается одним из немногих, кто переживает не только первую танковую атаку, но и войну. Через много лет он возвращается на место боя постаревшим и решает написать книгу о пережитом.</a:t>
            </a:r>
          </a:p>
        </p:txBody>
      </p:sp>
      <p:pic>
        <p:nvPicPr>
          <p:cNvPr id="6" name="Рисунок 5"/>
          <p:cNvPicPr>
            <a:picLocks noChangeAspect="1"/>
          </p:cNvPicPr>
          <p:nvPr/>
        </p:nvPicPr>
        <p:blipFill>
          <a:blip r:embed="rId3"/>
          <a:stretch>
            <a:fillRect/>
          </a:stretch>
        </p:blipFill>
        <p:spPr>
          <a:xfrm>
            <a:off x="8414083" y="289147"/>
            <a:ext cx="1756611" cy="2698794"/>
          </a:xfrm>
          <a:prstGeom prst="rect">
            <a:avLst/>
          </a:prstGeom>
        </p:spPr>
      </p:pic>
    </p:spTree>
    <p:extLst>
      <p:ext uri="{BB962C8B-B14F-4D97-AF65-F5344CB8AC3E}">
        <p14:creationId xmlns:p14="http://schemas.microsoft.com/office/powerpoint/2010/main" val="1479079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040523"/>
          </a:xfrm>
        </p:spPr>
        <p:txBody>
          <a:bodyPr/>
          <a:lstStyle/>
          <a:p>
            <a:pPr algn="ctr"/>
            <a:r>
              <a:rPr lang="ru-RU" b="1" dirty="0" smtClean="0">
                <a:latin typeface="Constantia" panose="02030602050306030303" pitchFamily="18" charset="0"/>
              </a:rPr>
              <a:t>В тылу врага</a:t>
            </a:r>
            <a:endParaRPr lang="ru-RU" b="1" dirty="0">
              <a:latin typeface="Constantia" panose="02030602050306030303" pitchFamily="18" charset="0"/>
            </a:endParaRPr>
          </a:p>
        </p:txBody>
      </p:sp>
      <p:sp>
        <p:nvSpPr>
          <p:cNvPr id="4" name="Объект 3"/>
          <p:cNvSpPr>
            <a:spLocks noGrp="1"/>
          </p:cNvSpPr>
          <p:nvPr>
            <p:ph idx="1"/>
          </p:nvPr>
        </p:nvSpPr>
        <p:spPr>
          <a:xfrm>
            <a:off x="0" y="962526"/>
            <a:ext cx="12103768" cy="5214437"/>
          </a:xfrm>
        </p:spPr>
        <p:txBody>
          <a:bodyPr>
            <a:normAutofit/>
          </a:bodyPr>
          <a:lstStyle/>
          <a:p>
            <a:pPr marL="0" indent="0" algn="just">
              <a:buNone/>
            </a:pPr>
            <a:r>
              <a:rPr lang="ru-RU" sz="1800" dirty="0">
                <a:latin typeface="Constantia" panose="02030602050306030303" pitchFamily="18" charset="0"/>
              </a:rPr>
              <a:t>За годы Великой Отечественной войны в тылу врага действовало более 6 тыс. партизанских отрядов и подпольных групп, в которых сражалось свыше 1 млн. партизан и подпольщиков. Своими активными действиями во вражеском тылу советские патриоты нанесли противнику крупный ущерб. Они произвели за годы войны более 20 тыс. крушений вражеских эшелонов, подорвали 58 бронепоездов, вывели из строя более 10 тыс. паровозов и 110 тыс. вагонов, взорвали 12 тыс. мостов, уничтожили свыше 50 тыс. автомашин. Партизаны и подпольщики уничтожили, ранили и захватили в плен около миллиона гитлеровцев и их пособников. Для охраны тыловых объектов и коммуникаций, а также для борьбы с партизанами немецко-фашистское командование помимо охранных и полицейских сил вынуждено было выделить значительную часть регулярных войск.</a:t>
            </a:r>
          </a:p>
        </p:txBody>
      </p:sp>
      <p:pic>
        <p:nvPicPr>
          <p:cNvPr id="3" name="Рисунок 2"/>
          <p:cNvPicPr>
            <a:picLocks noChangeAspect="1"/>
          </p:cNvPicPr>
          <p:nvPr/>
        </p:nvPicPr>
        <p:blipFill>
          <a:blip r:embed="rId2"/>
          <a:stretch>
            <a:fillRect/>
          </a:stretch>
        </p:blipFill>
        <p:spPr>
          <a:xfrm>
            <a:off x="537409" y="3285763"/>
            <a:ext cx="4563979" cy="3246130"/>
          </a:xfrm>
          <a:prstGeom prst="rect">
            <a:avLst/>
          </a:prstGeom>
        </p:spPr>
      </p:pic>
      <p:pic>
        <p:nvPicPr>
          <p:cNvPr id="5" name="Рисунок 4"/>
          <p:cNvPicPr>
            <a:picLocks noChangeAspect="1"/>
          </p:cNvPicPr>
          <p:nvPr/>
        </p:nvPicPr>
        <p:blipFill>
          <a:blip r:embed="rId3"/>
          <a:stretch>
            <a:fillRect/>
          </a:stretch>
        </p:blipFill>
        <p:spPr>
          <a:xfrm>
            <a:off x="6384758" y="3306326"/>
            <a:ext cx="4868779" cy="3225567"/>
          </a:xfrm>
          <a:prstGeom prst="rect">
            <a:avLst/>
          </a:prstGeom>
        </p:spPr>
      </p:pic>
    </p:spTree>
    <p:extLst>
      <p:ext uri="{BB962C8B-B14F-4D97-AF65-F5344CB8AC3E}">
        <p14:creationId xmlns:p14="http://schemas.microsoft.com/office/powerpoint/2010/main" val="4248170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2296" y="2590799"/>
            <a:ext cx="5542546" cy="3586163"/>
          </a:xfrm>
        </p:spPr>
        <p:txBody>
          <a:bodyPr>
            <a:normAutofit/>
          </a:bodyPr>
          <a:lstStyle/>
          <a:p>
            <a:pPr marL="0" indent="0" algn="just">
              <a:buNone/>
            </a:pPr>
            <a:r>
              <a:rPr lang="ru-RU" sz="1800" dirty="0">
                <a:latin typeface="Constantia" panose="02030602050306030303" pitchFamily="18" charset="0"/>
              </a:rPr>
              <a:t>Великая Отечественная война, 1943 год. В тылу немцев под городом Ровно действует партизанский отряд "Победители", совершающий дерзкие террористические акты. Однако основной задачей отряда специального назначения является сбор разведданных, ответственность за осуществление которой берет на себя чекист Грачев. Прототип главного героя - легендарный разведчик Николай </a:t>
            </a:r>
            <a:r>
              <a:rPr lang="ru-RU" sz="1800" dirty="0" smtClean="0">
                <a:latin typeface="Constantia" panose="02030602050306030303" pitchFamily="18" charset="0"/>
              </a:rPr>
              <a:t>Кузнецов.</a:t>
            </a:r>
            <a:endParaRPr lang="ru-RU" sz="1800" dirty="0">
              <a:latin typeface="Constantia" panose="02030602050306030303" pitchFamily="18" charset="0"/>
            </a:endParaRPr>
          </a:p>
        </p:txBody>
      </p:sp>
      <p:pic>
        <p:nvPicPr>
          <p:cNvPr id="4" name="Рисунок 3"/>
          <p:cNvPicPr>
            <a:picLocks noChangeAspect="1"/>
          </p:cNvPicPr>
          <p:nvPr/>
        </p:nvPicPr>
        <p:blipFill>
          <a:blip r:embed="rId2"/>
          <a:stretch>
            <a:fillRect/>
          </a:stretch>
        </p:blipFill>
        <p:spPr>
          <a:xfrm>
            <a:off x="2181725" y="101829"/>
            <a:ext cx="1772654" cy="2490838"/>
          </a:xfrm>
          <a:prstGeom prst="rect">
            <a:avLst/>
          </a:prstGeom>
        </p:spPr>
      </p:pic>
      <p:sp>
        <p:nvSpPr>
          <p:cNvPr id="5" name="Прямоугольник 4"/>
          <p:cNvSpPr/>
          <p:nvPr/>
        </p:nvSpPr>
        <p:spPr>
          <a:xfrm>
            <a:off x="7251032" y="2634022"/>
            <a:ext cx="4612105" cy="1477328"/>
          </a:xfrm>
          <a:prstGeom prst="rect">
            <a:avLst/>
          </a:prstGeom>
        </p:spPr>
        <p:txBody>
          <a:bodyPr wrap="square">
            <a:spAutoFit/>
          </a:bodyPr>
          <a:lstStyle/>
          <a:p>
            <a:pPr algn="just"/>
            <a:r>
              <a:rPr lang="ru-RU" dirty="0" smtClean="0">
                <a:latin typeface="Constantia" panose="02030602050306030303" pitchFamily="18" charset="0"/>
              </a:rPr>
              <a:t>Автор Дмитрий Медведев в романе «Сильные духом» </a:t>
            </a:r>
            <a:r>
              <a:rPr lang="ru-RU" dirty="0">
                <a:latin typeface="Constantia" panose="02030602050306030303" pitchFamily="18" charset="0"/>
              </a:rPr>
              <a:t>рассказывает о действиях партизанских отрядов в тылу врага во время Великой Отечественной войны, о героизме советских людей.</a:t>
            </a:r>
          </a:p>
        </p:txBody>
      </p:sp>
      <p:pic>
        <p:nvPicPr>
          <p:cNvPr id="6" name="Рисунок 5"/>
          <p:cNvPicPr>
            <a:picLocks noChangeAspect="1"/>
          </p:cNvPicPr>
          <p:nvPr/>
        </p:nvPicPr>
        <p:blipFill rotWithShape="1">
          <a:blip r:embed="rId3"/>
          <a:srcRect b="8666"/>
          <a:stretch/>
        </p:blipFill>
        <p:spPr>
          <a:xfrm>
            <a:off x="8685639" y="183386"/>
            <a:ext cx="1651317" cy="2327723"/>
          </a:xfrm>
          <a:prstGeom prst="rect">
            <a:avLst/>
          </a:prstGeom>
        </p:spPr>
      </p:pic>
      <p:sp>
        <p:nvSpPr>
          <p:cNvPr id="7" name="Прямоугольник 6"/>
          <p:cNvSpPr/>
          <p:nvPr/>
        </p:nvSpPr>
        <p:spPr>
          <a:xfrm rot="10800000" flipV="1">
            <a:off x="3523283" y="5077903"/>
            <a:ext cx="5662862" cy="1477328"/>
          </a:xfrm>
          <a:prstGeom prst="rect">
            <a:avLst/>
          </a:prstGeom>
        </p:spPr>
        <p:txBody>
          <a:bodyPr wrap="square">
            <a:spAutoFit/>
          </a:bodyPr>
          <a:lstStyle/>
          <a:p>
            <a:pPr algn="just"/>
            <a:r>
              <a:rPr lang="ru-RU" dirty="0">
                <a:latin typeface="Constantia" panose="02030602050306030303" pitchFamily="18" charset="0"/>
              </a:rPr>
              <a:t>В книгу Алеся Адамовича вошли два произведения — «</a:t>
            </a:r>
            <a:r>
              <a:rPr lang="ru-RU" dirty="0" err="1">
                <a:latin typeface="Constantia" panose="02030602050306030303" pitchFamily="18" charset="0"/>
              </a:rPr>
              <a:t>Хатынская</a:t>
            </a:r>
            <a:r>
              <a:rPr lang="ru-RU" dirty="0">
                <a:latin typeface="Constantia" panose="02030602050306030303" pitchFamily="18" charset="0"/>
              </a:rPr>
              <a:t> повесть» и «Каратели», написанные на документальном материале. В «</a:t>
            </a:r>
            <a:r>
              <a:rPr lang="ru-RU" dirty="0" err="1">
                <a:latin typeface="Constantia" panose="02030602050306030303" pitchFamily="18" charset="0"/>
              </a:rPr>
              <a:t>Хатынской</a:t>
            </a:r>
            <a:r>
              <a:rPr lang="ru-RU" dirty="0">
                <a:latin typeface="Constantia" panose="02030602050306030303" pitchFamily="18" charset="0"/>
              </a:rPr>
              <a:t> повести» бывший партизан Флера вспоминает события прошедшей войны.</a:t>
            </a:r>
          </a:p>
        </p:txBody>
      </p:sp>
      <p:pic>
        <p:nvPicPr>
          <p:cNvPr id="8" name="Рисунок 7"/>
          <p:cNvPicPr>
            <a:picLocks noChangeAspect="1"/>
          </p:cNvPicPr>
          <p:nvPr/>
        </p:nvPicPr>
        <p:blipFill>
          <a:blip r:embed="rId4"/>
          <a:stretch>
            <a:fillRect/>
          </a:stretch>
        </p:blipFill>
        <p:spPr>
          <a:xfrm>
            <a:off x="9415044" y="4567408"/>
            <a:ext cx="1414395" cy="2170364"/>
          </a:xfrm>
          <a:prstGeom prst="rect">
            <a:avLst/>
          </a:prstGeom>
        </p:spPr>
      </p:pic>
    </p:spTree>
    <p:extLst>
      <p:ext uri="{BB962C8B-B14F-4D97-AF65-F5344CB8AC3E}">
        <p14:creationId xmlns:p14="http://schemas.microsoft.com/office/powerpoint/2010/main" val="672562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348" y="1163053"/>
            <a:ext cx="12020293" cy="1540041"/>
          </a:xfrm>
        </p:spPr>
        <p:txBody>
          <a:bodyPr>
            <a:noAutofit/>
          </a:bodyPr>
          <a:lstStyle/>
          <a:p>
            <a:pPr algn="just"/>
            <a:r>
              <a:rPr lang="ru-RU" sz="1800" dirty="0">
                <a:latin typeface="Constantia" panose="02030602050306030303" pitchFamily="18" charset="0"/>
              </a:rPr>
              <a:t>Главной силой, которая смогла победить фашистскую Германию, безусловно, является советский народ. Однако без должного руководства на полях сражений никому бы не удалось взять верх над сильным противником. Советские военачальники проявили огромное мужество и показали уровень военного искусства. Множество военных операций, которые были подготовлены и проведены нашими полководцами, до сегодняшних дней вызывают восхищение и гордость за Отечество. Советские полководцы Великой Отечественной войны навсегда остались в памяти всех, кто любит и почитает свою страну, кто сумел завершить начатую войну 22 июня 1941 года.</a:t>
            </a:r>
          </a:p>
        </p:txBody>
      </p:sp>
      <p:sp>
        <p:nvSpPr>
          <p:cNvPr id="3" name="Объект 2"/>
          <p:cNvSpPr>
            <a:spLocks noGrp="1"/>
          </p:cNvSpPr>
          <p:nvPr>
            <p:ph idx="1"/>
          </p:nvPr>
        </p:nvSpPr>
        <p:spPr>
          <a:xfrm rot="10800000" flipV="1">
            <a:off x="6729657" y="6288505"/>
            <a:ext cx="2492525" cy="310902"/>
          </a:xfrm>
        </p:spPr>
        <p:txBody>
          <a:bodyPr>
            <a:noAutofit/>
          </a:bodyPr>
          <a:lstStyle/>
          <a:p>
            <a:pPr marL="0" indent="0" algn="just">
              <a:buNone/>
            </a:pPr>
            <a:r>
              <a:rPr lang="ru-RU" sz="1800" dirty="0" smtClean="0">
                <a:latin typeface="Constantia" panose="02030602050306030303" pitchFamily="18" charset="0"/>
              </a:rPr>
              <a:t>И. Д. Черняховский</a:t>
            </a:r>
            <a:endParaRPr lang="ru-RU" sz="1800" dirty="0">
              <a:latin typeface="Constantia" panose="02030602050306030303" pitchFamily="18" charset="0"/>
            </a:endParaRPr>
          </a:p>
        </p:txBody>
      </p:sp>
      <p:pic>
        <p:nvPicPr>
          <p:cNvPr id="4" name="Рисунок 3"/>
          <p:cNvPicPr>
            <a:picLocks noChangeAspect="1"/>
          </p:cNvPicPr>
          <p:nvPr/>
        </p:nvPicPr>
        <p:blipFill>
          <a:blip r:embed="rId2"/>
          <a:stretch>
            <a:fillRect/>
          </a:stretch>
        </p:blipFill>
        <p:spPr>
          <a:xfrm>
            <a:off x="5442399" y="2847473"/>
            <a:ext cx="1399413" cy="1876927"/>
          </a:xfrm>
          <a:prstGeom prst="rect">
            <a:avLst/>
          </a:prstGeom>
        </p:spPr>
      </p:pic>
      <p:sp>
        <p:nvSpPr>
          <p:cNvPr id="6" name="Прямоугольник 5"/>
          <p:cNvSpPr/>
          <p:nvPr/>
        </p:nvSpPr>
        <p:spPr>
          <a:xfrm>
            <a:off x="5430482" y="4807193"/>
            <a:ext cx="1434433" cy="369332"/>
          </a:xfrm>
          <a:prstGeom prst="rect">
            <a:avLst/>
          </a:prstGeom>
        </p:spPr>
        <p:txBody>
          <a:bodyPr wrap="square">
            <a:spAutoFit/>
          </a:bodyPr>
          <a:lstStyle/>
          <a:p>
            <a:r>
              <a:rPr lang="ru-RU" dirty="0">
                <a:latin typeface="Constantia" panose="02030602050306030303" pitchFamily="18" charset="0"/>
              </a:rPr>
              <a:t>Г. К. Жуков</a:t>
            </a:r>
          </a:p>
        </p:txBody>
      </p:sp>
      <p:sp>
        <p:nvSpPr>
          <p:cNvPr id="8" name="Прямоугольник 7"/>
          <p:cNvSpPr/>
          <p:nvPr/>
        </p:nvSpPr>
        <p:spPr>
          <a:xfrm>
            <a:off x="35348" y="4532776"/>
            <a:ext cx="2173705" cy="646331"/>
          </a:xfrm>
          <a:prstGeom prst="rect">
            <a:avLst/>
          </a:prstGeom>
        </p:spPr>
        <p:txBody>
          <a:bodyPr wrap="square">
            <a:spAutoFit/>
          </a:bodyPr>
          <a:lstStyle/>
          <a:p>
            <a:r>
              <a:rPr lang="ru-RU" dirty="0">
                <a:latin typeface="Constantia" panose="02030602050306030303" pitchFamily="18" charset="0"/>
              </a:rPr>
              <a:t>А. М. </a:t>
            </a:r>
            <a:r>
              <a:rPr lang="ru-RU" dirty="0" smtClean="0">
                <a:latin typeface="Constantia" panose="02030602050306030303" pitchFamily="18" charset="0"/>
              </a:rPr>
              <a:t>Василевский</a:t>
            </a:r>
          </a:p>
          <a:p>
            <a:r>
              <a:rPr lang="ru-RU" dirty="0" smtClean="0">
                <a:latin typeface="Constantia" panose="02030602050306030303" pitchFamily="18" charset="0"/>
              </a:rPr>
              <a:t>С. М. Буденный</a:t>
            </a:r>
            <a:endParaRPr lang="ru-RU" dirty="0">
              <a:latin typeface="Constantia" panose="02030602050306030303" pitchFamily="18" charset="0"/>
            </a:endParaRPr>
          </a:p>
        </p:txBody>
      </p:sp>
      <p:sp>
        <p:nvSpPr>
          <p:cNvPr id="10" name="Прямоугольник 9"/>
          <p:cNvSpPr/>
          <p:nvPr/>
        </p:nvSpPr>
        <p:spPr>
          <a:xfrm>
            <a:off x="1579506" y="5473197"/>
            <a:ext cx="2171877" cy="369332"/>
          </a:xfrm>
          <a:prstGeom prst="rect">
            <a:avLst/>
          </a:prstGeom>
        </p:spPr>
        <p:txBody>
          <a:bodyPr wrap="none">
            <a:spAutoFit/>
          </a:bodyPr>
          <a:lstStyle/>
          <a:p>
            <a:r>
              <a:rPr lang="ru-RU" dirty="0">
                <a:latin typeface="Constantia" panose="02030602050306030303" pitchFamily="18" charset="0"/>
              </a:rPr>
              <a:t>К. К. Рокоссовский</a:t>
            </a:r>
          </a:p>
        </p:txBody>
      </p:sp>
      <p:sp>
        <p:nvSpPr>
          <p:cNvPr id="12" name="Прямоугольник 11"/>
          <p:cNvSpPr/>
          <p:nvPr/>
        </p:nvSpPr>
        <p:spPr>
          <a:xfrm>
            <a:off x="3832235" y="6230075"/>
            <a:ext cx="1392048" cy="369332"/>
          </a:xfrm>
          <a:prstGeom prst="rect">
            <a:avLst/>
          </a:prstGeom>
        </p:spPr>
        <p:txBody>
          <a:bodyPr wrap="none">
            <a:spAutoFit/>
          </a:bodyPr>
          <a:lstStyle/>
          <a:p>
            <a:r>
              <a:rPr lang="ru-RU" dirty="0">
                <a:latin typeface="Constantia" panose="02030602050306030303" pitchFamily="18" charset="0"/>
              </a:rPr>
              <a:t>И. С. Конев</a:t>
            </a:r>
          </a:p>
        </p:txBody>
      </p:sp>
      <p:sp>
        <p:nvSpPr>
          <p:cNvPr id="14" name="Прямоугольник 13"/>
          <p:cNvSpPr/>
          <p:nvPr/>
        </p:nvSpPr>
        <p:spPr>
          <a:xfrm>
            <a:off x="8959516" y="5438274"/>
            <a:ext cx="1740568" cy="369332"/>
          </a:xfrm>
          <a:prstGeom prst="rect">
            <a:avLst/>
          </a:prstGeom>
        </p:spPr>
        <p:txBody>
          <a:bodyPr wrap="square">
            <a:spAutoFit/>
          </a:bodyPr>
          <a:lstStyle/>
          <a:p>
            <a:r>
              <a:rPr lang="ru-RU" dirty="0">
                <a:latin typeface="Constantia" panose="02030602050306030303" pitchFamily="18" charset="0"/>
              </a:rPr>
              <a:t>В. И. Чуйков</a:t>
            </a:r>
          </a:p>
        </p:txBody>
      </p:sp>
      <p:sp>
        <p:nvSpPr>
          <p:cNvPr id="17" name="Прямоугольник 16"/>
          <p:cNvSpPr/>
          <p:nvPr/>
        </p:nvSpPr>
        <p:spPr>
          <a:xfrm>
            <a:off x="3062020" y="208946"/>
            <a:ext cx="6160169" cy="769441"/>
          </a:xfrm>
          <a:prstGeom prst="rect">
            <a:avLst/>
          </a:prstGeom>
        </p:spPr>
        <p:txBody>
          <a:bodyPr wrap="square">
            <a:spAutoFit/>
          </a:bodyPr>
          <a:lstStyle/>
          <a:p>
            <a:r>
              <a:rPr lang="ru-RU" sz="4400" b="1" dirty="0" smtClean="0">
                <a:latin typeface="Constantia" panose="02030602050306030303" pitchFamily="18" charset="0"/>
              </a:rPr>
              <a:t>Полководцы Победы</a:t>
            </a:r>
            <a:endParaRPr lang="ru-RU" sz="4400" b="1" dirty="0">
              <a:latin typeface="Constantia" panose="02030602050306030303" pitchFamily="18" charset="0"/>
            </a:endParaRPr>
          </a:p>
        </p:txBody>
      </p:sp>
      <p:pic>
        <p:nvPicPr>
          <p:cNvPr id="18" name="Рисунок 17"/>
          <p:cNvPicPr>
            <a:picLocks noChangeAspect="1"/>
          </p:cNvPicPr>
          <p:nvPr/>
        </p:nvPicPr>
        <p:blipFill>
          <a:blip r:embed="rId3"/>
          <a:stretch>
            <a:fillRect/>
          </a:stretch>
        </p:blipFill>
        <p:spPr>
          <a:xfrm>
            <a:off x="10608126" y="2954239"/>
            <a:ext cx="1461282" cy="1920976"/>
          </a:xfrm>
          <a:prstGeom prst="rect">
            <a:avLst/>
          </a:prstGeom>
        </p:spPr>
      </p:pic>
      <p:sp>
        <p:nvSpPr>
          <p:cNvPr id="19" name="Прямоугольник 18"/>
          <p:cNvSpPr/>
          <p:nvPr/>
        </p:nvSpPr>
        <p:spPr>
          <a:xfrm rot="10800000" flipV="1">
            <a:off x="10485099" y="4953589"/>
            <a:ext cx="1706900" cy="369332"/>
          </a:xfrm>
          <a:prstGeom prst="rect">
            <a:avLst/>
          </a:prstGeom>
        </p:spPr>
        <p:txBody>
          <a:bodyPr wrap="square">
            <a:spAutoFit/>
          </a:bodyPr>
          <a:lstStyle/>
          <a:p>
            <a:r>
              <a:rPr lang="ru-RU" dirty="0">
                <a:latin typeface="Constantia" panose="02030602050306030303" pitchFamily="18" charset="0"/>
              </a:rPr>
              <a:t>Н. Ф. Ватутин</a:t>
            </a:r>
          </a:p>
        </p:txBody>
      </p:sp>
      <p:pic>
        <p:nvPicPr>
          <p:cNvPr id="5" name="Рисунок 4"/>
          <p:cNvPicPr>
            <a:picLocks noChangeAspect="1"/>
          </p:cNvPicPr>
          <p:nvPr/>
        </p:nvPicPr>
        <p:blipFill>
          <a:blip r:embed="rId4"/>
          <a:stretch>
            <a:fillRect/>
          </a:stretch>
        </p:blipFill>
        <p:spPr>
          <a:xfrm>
            <a:off x="8937973" y="3317655"/>
            <a:ext cx="1348329" cy="2062943"/>
          </a:xfrm>
          <a:prstGeom prst="rect">
            <a:avLst/>
          </a:prstGeom>
        </p:spPr>
      </p:pic>
      <p:pic>
        <p:nvPicPr>
          <p:cNvPr id="15" name="Рисунок 14"/>
          <p:cNvPicPr>
            <a:picLocks noChangeAspect="1"/>
          </p:cNvPicPr>
          <p:nvPr/>
        </p:nvPicPr>
        <p:blipFill>
          <a:blip r:embed="rId5"/>
          <a:stretch>
            <a:fillRect/>
          </a:stretch>
        </p:blipFill>
        <p:spPr>
          <a:xfrm>
            <a:off x="7196718" y="4127040"/>
            <a:ext cx="1432554" cy="2022429"/>
          </a:xfrm>
          <a:prstGeom prst="rect">
            <a:avLst/>
          </a:prstGeom>
        </p:spPr>
      </p:pic>
      <p:pic>
        <p:nvPicPr>
          <p:cNvPr id="21" name="Рисунок 20"/>
          <p:cNvPicPr>
            <a:picLocks noChangeAspect="1"/>
          </p:cNvPicPr>
          <p:nvPr/>
        </p:nvPicPr>
        <p:blipFill>
          <a:blip r:embed="rId6"/>
          <a:stretch>
            <a:fillRect/>
          </a:stretch>
        </p:blipFill>
        <p:spPr>
          <a:xfrm>
            <a:off x="2163866" y="3558787"/>
            <a:ext cx="1406350" cy="1783508"/>
          </a:xfrm>
          <a:prstGeom prst="rect">
            <a:avLst/>
          </a:prstGeom>
        </p:spPr>
      </p:pic>
      <p:pic>
        <p:nvPicPr>
          <p:cNvPr id="22" name="Рисунок 21"/>
          <p:cNvPicPr>
            <a:picLocks noChangeAspect="1"/>
          </p:cNvPicPr>
          <p:nvPr/>
        </p:nvPicPr>
        <p:blipFill>
          <a:blip r:embed="rId7"/>
          <a:stretch>
            <a:fillRect/>
          </a:stretch>
        </p:blipFill>
        <p:spPr>
          <a:xfrm>
            <a:off x="331662" y="2858272"/>
            <a:ext cx="1510380" cy="1688880"/>
          </a:xfrm>
          <a:prstGeom prst="rect">
            <a:avLst/>
          </a:prstGeom>
        </p:spPr>
      </p:pic>
      <p:pic>
        <p:nvPicPr>
          <p:cNvPr id="23" name="Рисунок 22"/>
          <p:cNvPicPr>
            <a:picLocks noChangeAspect="1"/>
          </p:cNvPicPr>
          <p:nvPr/>
        </p:nvPicPr>
        <p:blipFill>
          <a:blip r:embed="rId8"/>
          <a:stretch>
            <a:fillRect/>
          </a:stretch>
        </p:blipFill>
        <p:spPr>
          <a:xfrm>
            <a:off x="3917610" y="4196041"/>
            <a:ext cx="1335419" cy="1884425"/>
          </a:xfrm>
          <a:prstGeom prst="rect">
            <a:avLst/>
          </a:prstGeom>
        </p:spPr>
      </p:pic>
    </p:spTree>
    <p:extLst>
      <p:ext uri="{BB962C8B-B14F-4D97-AF65-F5344CB8AC3E}">
        <p14:creationId xmlns:p14="http://schemas.microsoft.com/office/powerpoint/2010/main" val="2746839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a:stretch>
            <a:fillRect l="-1000" t="-1000" r="-1000" b="-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433137"/>
            <a:ext cx="12079705" cy="5409398"/>
          </a:xfrm>
        </p:spPr>
        <p:txBody>
          <a:bodyPr>
            <a:prstTxWarp prst="textPlain">
              <a:avLst/>
            </a:prstTxWarp>
          </a:bodyPr>
          <a:lstStyle/>
          <a:p>
            <a:pPr algn="ctr"/>
            <a:r>
              <a:rPr lang="ru-RU" b="1" dirty="0" smtClean="0">
                <a:ln w="38100">
                  <a:solidFill>
                    <a:schemeClr val="tx1"/>
                  </a:solidFill>
                  <a:prstDash val="solid"/>
                </a:ln>
                <a:solidFill>
                  <a:srgbClr val="FF0000"/>
                </a:solidFill>
                <a:effectLst>
                  <a:outerShdw blurRad="38100" dist="22860" dir="5400000" algn="tl" rotWithShape="0">
                    <a:srgbClr val="000000">
                      <a:alpha val="30000"/>
                    </a:srgbClr>
                  </a:outerShdw>
                </a:effectLst>
                <a:latin typeface="Constantia" panose="02030602050306030303" pitchFamily="18" charset="0"/>
              </a:rPr>
              <a:t>«Великая Отечественная </a:t>
            </a:r>
            <a:br>
              <a:rPr lang="ru-RU" b="1" dirty="0" smtClean="0">
                <a:ln w="38100">
                  <a:solidFill>
                    <a:schemeClr val="tx1"/>
                  </a:solidFill>
                  <a:prstDash val="solid"/>
                </a:ln>
                <a:solidFill>
                  <a:srgbClr val="FF0000"/>
                </a:solidFill>
                <a:effectLst>
                  <a:outerShdw blurRad="38100" dist="22860" dir="5400000" algn="tl" rotWithShape="0">
                    <a:srgbClr val="000000">
                      <a:alpha val="30000"/>
                    </a:srgbClr>
                  </a:outerShdw>
                </a:effectLst>
                <a:latin typeface="Constantia" panose="02030602050306030303" pitchFamily="18" charset="0"/>
              </a:rPr>
            </a:br>
            <a:r>
              <a:rPr lang="ru-RU" b="1" dirty="0" smtClean="0">
                <a:ln w="38100">
                  <a:solidFill>
                    <a:schemeClr val="tx1"/>
                  </a:solidFill>
                  <a:prstDash val="solid"/>
                </a:ln>
                <a:solidFill>
                  <a:srgbClr val="FF0000"/>
                </a:solidFill>
                <a:effectLst>
                  <a:outerShdw blurRad="38100" dist="22860" dir="5400000" algn="tl" rotWithShape="0">
                    <a:srgbClr val="000000">
                      <a:alpha val="30000"/>
                    </a:srgbClr>
                  </a:outerShdw>
                </a:effectLst>
                <a:latin typeface="Constantia" panose="02030602050306030303" pitchFamily="18" charset="0"/>
              </a:rPr>
              <a:t>в именах и датах»</a:t>
            </a:r>
            <a:endParaRPr lang="ru-RU" b="1" dirty="0">
              <a:ln w="38100">
                <a:solidFill>
                  <a:schemeClr val="tx1"/>
                </a:solidFill>
                <a:prstDash val="solid"/>
              </a:ln>
              <a:solidFill>
                <a:srgbClr val="FF0000"/>
              </a:solidFill>
              <a:effectLst>
                <a:outerShdw blurRad="38100" dist="22860" dir="5400000" algn="tl" rotWithShape="0">
                  <a:srgbClr val="000000">
                    <a:alpha val="30000"/>
                  </a:srgbClr>
                </a:outerShdw>
              </a:effectLst>
              <a:latin typeface="Constantia" panose="02030602050306030303" pitchFamily="18" charset="0"/>
            </a:endParaRPr>
          </a:p>
        </p:txBody>
      </p:sp>
    </p:spTree>
    <p:extLst>
      <p:ext uri="{BB962C8B-B14F-4D97-AF65-F5344CB8AC3E}">
        <p14:creationId xmlns:p14="http://schemas.microsoft.com/office/powerpoint/2010/main" val="4187641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23770" y="427622"/>
            <a:ext cx="1427747" cy="21541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132" y="427621"/>
            <a:ext cx="1445186" cy="215414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70" y="3828549"/>
            <a:ext cx="1410398" cy="21541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521" y="3828550"/>
            <a:ext cx="1413797" cy="2154144"/>
          </a:xfrm>
          <a:prstGeom prst="rect">
            <a:avLst/>
          </a:prstGeom>
        </p:spPr>
      </p:pic>
      <p:sp>
        <p:nvSpPr>
          <p:cNvPr id="2" name="Прямоугольник 1"/>
          <p:cNvSpPr/>
          <p:nvPr/>
        </p:nvSpPr>
        <p:spPr>
          <a:xfrm>
            <a:off x="1769704" y="232611"/>
            <a:ext cx="4085664" cy="3139321"/>
          </a:xfrm>
          <a:prstGeom prst="rect">
            <a:avLst/>
          </a:prstGeom>
        </p:spPr>
        <p:txBody>
          <a:bodyPr wrap="square">
            <a:spAutoFit/>
          </a:bodyPr>
          <a:lstStyle/>
          <a:p>
            <a:pPr algn="just"/>
            <a:r>
              <a:rPr lang="ru-RU" dirty="0">
                <a:latin typeface="Constantia" panose="02030602050306030303" pitchFamily="18" charset="0"/>
              </a:rPr>
              <a:t>Книга известного военного историка Ю. Н. </a:t>
            </a:r>
            <a:r>
              <a:rPr lang="ru-RU" dirty="0" err="1">
                <a:latin typeface="Constantia" panose="02030602050306030303" pitchFamily="18" charset="0"/>
              </a:rPr>
              <a:t>Лубченкова</a:t>
            </a:r>
            <a:r>
              <a:rPr lang="ru-RU" dirty="0">
                <a:latin typeface="Constantia" panose="02030602050306030303" pitchFamily="18" charset="0"/>
              </a:rPr>
              <a:t> посвящена великим полководцам Второй мировой войны. Начинается она с биографий советских полководцев.  Это Верховный главнокомандующий И. В. Сталин, члены Ставки Верховного Главнокомандования, командующие фронтами, главные маршалы родов войск, командующие флотами и армиями.</a:t>
            </a:r>
          </a:p>
        </p:txBody>
      </p:sp>
      <p:sp>
        <p:nvSpPr>
          <p:cNvPr id="3" name="Прямоугольник 2"/>
          <p:cNvSpPr/>
          <p:nvPr/>
        </p:nvSpPr>
        <p:spPr>
          <a:xfrm>
            <a:off x="1852862" y="3753853"/>
            <a:ext cx="3850105" cy="2585323"/>
          </a:xfrm>
          <a:prstGeom prst="rect">
            <a:avLst/>
          </a:prstGeom>
        </p:spPr>
        <p:txBody>
          <a:bodyPr wrap="square">
            <a:spAutoFit/>
          </a:bodyPr>
          <a:lstStyle/>
          <a:p>
            <a:pPr algn="just"/>
            <a:r>
              <a:rPr lang="ru-RU" dirty="0" smtClean="0">
                <a:latin typeface="Constantia" panose="02030602050306030303" pitchFamily="18" charset="0"/>
              </a:rPr>
              <a:t>Это первая биография маршала Г. К. Жукова. Автор, используя архивные материалы, вводит читателей во внутренний мир героя.  В книге рассказано о Г. К. Жукове в динамике боевых действий, в описании военных событий и влиянии полководца на ход и результаты этих событий. </a:t>
            </a:r>
            <a:endParaRPr lang="ru-RU" dirty="0">
              <a:latin typeface="Constantia" panose="02030602050306030303" pitchFamily="18" charset="0"/>
            </a:endParaRPr>
          </a:p>
        </p:txBody>
      </p:sp>
      <p:sp>
        <p:nvSpPr>
          <p:cNvPr id="8" name="Прямоугольник 7"/>
          <p:cNvSpPr/>
          <p:nvPr/>
        </p:nvSpPr>
        <p:spPr>
          <a:xfrm>
            <a:off x="8037095" y="313963"/>
            <a:ext cx="4058652" cy="3139321"/>
          </a:xfrm>
          <a:prstGeom prst="rect">
            <a:avLst/>
          </a:prstGeom>
        </p:spPr>
        <p:txBody>
          <a:bodyPr wrap="square">
            <a:spAutoFit/>
          </a:bodyPr>
          <a:lstStyle/>
          <a:p>
            <a:pPr algn="just"/>
            <a:r>
              <a:rPr lang="ru-RU" dirty="0">
                <a:latin typeface="Constantia" panose="02030602050306030303" pitchFamily="18" charset="0"/>
              </a:rPr>
              <a:t>Вся жизнь К. К. Рокоссовского неразрывно связана с армией.  Участник гражданской войны и прославленный герой Великой Отечественной войны, дважды Герой Советского Союза и маршал Советского Союза. Под его командованием наши войска участвовали в крупнейших операциях Великой Отечественной войны.</a:t>
            </a:r>
          </a:p>
        </p:txBody>
      </p:sp>
      <p:sp>
        <p:nvSpPr>
          <p:cNvPr id="9" name="Прямоугольник 8"/>
          <p:cNvSpPr/>
          <p:nvPr/>
        </p:nvSpPr>
        <p:spPr>
          <a:xfrm>
            <a:off x="8037096" y="3962399"/>
            <a:ext cx="3978442" cy="1743295"/>
          </a:xfrm>
          <a:prstGeom prst="rect">
            <a:avLst/>
          </a:prstGeom>
        </p:spPr>
        <p:txBody>
          <a:bodyPr wrap="square">
            <a:spAutoFit/>
          </a:bodyPr>
          <a:lstStyle/>
          <a:p>
            <a:pPr algn="just"/>
            <a:r>
              <a:rPr lang="ru-RU" dirty="0">
                <a:latin typeface="Constantia" panose="02030602050306030303" pitchFamily="18" charset="0"/>
              </a:rPr>
              <a:t>Книга о самом молодом командующем фронтом в Великой Отечественной войне, погибшем на поле сражения, дважды Герое Советского Союза, генерале армии И. Д. Черняховском.</a:t>
            </a:r>
          </a:p>
        </p:txBody>
      </p:sp>
    </p:spTree>
    <p:extLst>
      <p:ext uri="{BB962C8B-B14F-4D97-AF65-F5344CB8AC3E}">
        <p14:creationId xmlns:p14="http://schemas.microsoft.com/office/powerpoint/2010/main" val="1867709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12191999" cy="1325563"/>
          </a:xfrm>
        </p:spPr>
        <p:txBody>
          <a:bodyPr/>
          <a:lstStyle/>
          <a:p>
            <a:pPr algn="ctr"/>
            <a:r>
              <a:rPr lang="ru-RU" dirty="0">
                <a:latin typeface="Constantia" panose="02030602050306030303" pitchFamily="18" charset="0"/>
              </a:rPr>
              <a:t>Библиографический </a:t>
            </a:r>
            <a:r>
              <a:rPr lang="ru-RU" dirty="0" smtClean="0">
                <a:latin typeface="Constantia" panose="02030602050306030303" pitchFamily="18" charset="0"/>
              </a:rPr>
              <a:t>список </a:t>
            </a:r>
            <a:r>
              <a:rPr lang="ru-RU" dirty="0">
                <a:latin typeface="Constantia" panose="02030602050306030303" pitchFamily="18" charset="0"/>
              </a:rPr>
              <a:t>книг, представленных на выставке</a:t>
            </a:r>
          </a:p>
        </p:txBody>
      </p:sp>
      <p:sp>
        <p:nvSpPr>
          <p:cNvPr id="3" name="Объект 2"/>
          <p:cNvSpPr>
            <a:spLocks noGrp="1"/>
          </p:cNvSpPr>
          <p:nvPr>
            <p:ph idx="1"/>
          </p:nvPr>
        </p:nvSpPr>
        <p:spPr>
          <a:xfrm>
            <a:off x="1" y="1825625"/>
            <a:ext cx="12191999" cy="4351338"/>
          </a:xfrm>
        </p:spPr>
        <p:txBody>
          <a:bodyPr>
            <a:normAutofit fontScale="85000" lnSpcReduction="20000"/>
          </a:bodyPr>
          <a:lstStyle/>
          <a:p>
            <a:pPr marL="0" indent="0" algn="just">
              <a:buNone/>
            </a:pPr>
            <a:r>
              <a:rPr lang="ru-RU" sz="2300" dirty="0" smtClean="0">
                <a:latin typeface="Constantia" panose="02030602050306030303" pitchFamily="18" charset="0"/>
              </a:rPr>
              <a:t>1. Адамович</a:t>
            </a:r>
            <a:r>
              <a:rPr lang="ru-RU" sz="2300" dirty="0">
                <a:latin typeface="Constantia" panose="02030602050306030303" pitchFamily="18" charset="0"/>
              </a:rPr>
              <a:t>, Алесь. Блокадная книга [Текст] / А. Адамович, Д. А. Гранин. - Москва: "Советский писатель", 1982. - 432 с.: ил.</a:t>
            </a:r>
          </a:p>
          <a:p>
            <a:pPr marL="0" indent="0" algn="just">
              <a:buNone/>
            </a:pPr>
            <a:r>
              <a:rPr lang="ru-RU" sz="2300" dirty="0" smtClean="0">
                <a:latin typeface="Constantia" panose="02030602050306030303" pitchFamily="18" charset="0"/>
              </a:rPr>
              <a:t>2. Адамович</a:t>
            </a:r>
            <a:r>
              <a:rPr lang="ru-RU" sz="2300" dirty="0">
                <a:latin typeface="Constantia" panose="02030602050306030303" pitchFamily="18" charset="0"/>
              </a:rPr>
              <a:t>, Алесь (Александр) Михайлович. </a:t>
            </a:r>
            <a:r>
              <a:rPr lang="ru-RU" sz="2300" dirty="0" err="1">
                <a:latin typeface="Constantia" panose="02030602050306030303" pitchFamily="18" charset="0"/>
              </a:rPr>
              <a:t>Хатынская</a:t>
            </a:r>
            <a:r>
              <a:rPr lang="ru-RU" sz="2300" dirty="0">
                <a:latin typeface="Constantia" panose="02030602050306030303" pitchFamily="18" charset="0"/>
              </a:rPr>
              <a:t> повесть. Каратели [Текст] / А. М. Адамович. - Москва: Известия, 1983. - 447 с.: ил. - (Библиотека "Дружбы народов").</a:t>
            </a:r>
          </a:p>
          <a:p>
            <a:pPr marL="0" indent="0" algn="just">
              <a:buNone/>
            </a:pPr>
            <a:r>
              <a:rPr lang="ru-RU" sz="2300" dirty="0" smtClean="0">
                <a:latin typeface="Constantia" panose="02030602050306030303" pitchFamily="18" charset="0"/>
              </a:rPr>
              <a:t>3. Ананьев</a:t>
            </a:r>
            <a:r>
              <a:rPr lang="ru-RU" sz="2300" dirty="0">
                <a:latin typeface="Constantia" panose="02030602050306030303" pitchFamily="18" charset="0"/>
              </a:rPr>
              <a:t>, Анатолий Андреевич. Танки идут ромбом [Текст]: Роман / А. Н. Ананьев. - Москва: Воениздат, 1988. - 188 с.- ("Тебе, юность").</a:t>
            </a:r>
          </a:p>
          <a:p>
            <a:pPr marL="0" indent="0" algn="just">
              <a:buNone/>
            </a:pPr>
            <a:r>
              <a:rPr lang="ru-RU" sz="2300" dirty="0" smtClean="0">
                <a:latin typeface="Constantia" panose="02030602050306030303" pitchFamily="18" charset="0"/>
              </a:rPr>
              <a:t>4. Бондарев</a:t>
            </a:r>
            <a:r>
              <a:rPr lang="ru-RU" sz="2300" dirty="0">
                <a:latin typeface="Constantia" panose="02030602050306030303" pitchFamily="18" charset="0"/>
              </a:rPr>
              <a:t>, Юрий. Горячий снег / Ю. Бондарев. – М.: АСТ: </a:t>
            </a:r>
            <a:r>
              <a:rPr lang="ru-RU" sz="2300" dirty="0" err="1">
                <a:latin typeface="Constantia" panose="02030602050306030303" pitchFamily="18" charset="0"/>
              </a:rPr>
              <a:t>Транзиткнига</a:t>
            </a:r>
            <a:r>
              <a:rPr lang="ru-RU" sz="2300" dirty="0">
                <a:latin typeface="Constantia" panose="02030602050306030303" pitchFamily="18" charset="0"/>
              </a:rPr>
              <a:t>, 2004. – 413 c.</a:t>
            </a:r>
          </a:p>
          <a:p>
            <a:pPr marL="0" indent="0" algn="just">
              <a:buNone/>
            </a:pPr>
            <a:r>
              <a:rPr lang="ru-RU" sz="2300" dirty="0" smtClean="0">
                <a:latin typeface="Constantia" panose="02030602050306030303" pitchFamily="18" charset="0"/>
              </a:rPr>
              <a:t>5. Васильев</a:t>
            </a:r>
            <a:r>
              <a:rPr lang="ru-RU" sz="2300" dirty="0">
                <a:latin typeface="Constantia" panose="02030602050306030303" pitchFamily="18" charset="0"/>
              </a:rPr>
              <a:t>, Борис. А зори здесь тихие: Повесть. В списках не значился: Роман / авт. Б. Васильев. - Москва: Вагриус, 2004. - 367 с. </a:t>
            </a:r>
          </a:p>
          <a:p>
            <a:pPr marL="0" indent="0" algn="just">
              <a:buNone/>
            </a:pPr>
            <a:r>
              <a:rPr lang="ru-RU" sz="2300" dirty="0" smtClean="0">
                <a:latin typeface="Constantia" panose="02030602050306030303" pitchFamily="18" charset="0"/>
              </a:rPr>
              <a:t>6. Венок </a:t>
            </a:r>
            <a:r>
              <a:rPr lang="ru-RU" sz="2300" dirty="0">
                <a:latin typeface="Constantia" panose="02030602050306030303" pitchFamily="18" charset="0"/>
              </a:rPr>
              <a:t>славы. Антология художественных произведений о Великой Отечественной войне. В 12 т. Т. 2. Битва за Москву. / сост. В. Кочетков. – Москва: Современник, 1987. – 623 с.</a:t>
            </a:r>
          </a:p>
          <a:p>
            <a:pPr marL="0" indent="0" algn="just">
              <a:buNone/>
            </a:pPr>
            <a:r>
              <a:rPr lang="ru-RU" sz="2300" dirty="0" smtClean="0">
                <a:latin typeface="Constantia" panose="02030602050306030303" pitchFamily="18" charset="0"/>
              </a:rPr>
              <a:t>7. Венок </a:t>
            </a:r>
            <a:r>
              <a:rPr lang="ru-RU" sz="2300" dirty="0">
                <a:latin typeface="Constantia" panose="02030602050306030303" pitchFamily="18" charset="0"/>
              </a:rPr>
              <a:t>славы. Антология художественных произведений о Великой Отечественной войне [Текст]: в 12 т. Т. 5. Курская дуга / сост. В. В. Васильев. - Москва: Современник, 1984. – 591 с.: фот.</a:t>
            </a:r>
          </a:p>
          <a:p>
            <a:pPr marL="0" indent="0" algn="just">
              <a:buNone/>
            </a:pPr>
            <a:r>
              <a:rPr lang="ru-RU" sz="2300" dirty="0">
                <a:latin typeface="Constantia" panose="02030602050306030303" pitchFamily="18" charset="0"/>
              </a:rPr>
              <a:t> </a:t>
            </a:r>
            <a:r>
              <a:rPr lang="ru-RU" sz="2300" dirty="0" smtClean="0">
                <a:latin typeface="Constantia" panose="02030602050306030303" pitchFamily="18" charset="0"/>
              </a:rPr>
              <a:t>8. Гранин</a:t>
            </a:r>
            <a:r>
              <a:rPr lang="ru-RU" sz="2300" dirty="0">
                <a:latin typeface="Constantia" panose="02030602050306030303" pitchFamily="18" charset="0"/>
              </a:rPr>
              <a:t>, Даниил. Мой лейтенант / Д. А. Гранин. - Москва: ОЛМА Медиа Групп, 2013. - 320 с. : ил.</a:t>
            </a:r>
          </a:p>
          <a:p>
            <a:pPr marL="0" indent="0">
              <a:buNone/>
            </a:pPr>
            <a:endParaRPr lang="ru-RU" dirty="0"/>
          </a:p>
        </p:txBody>
      </p:sp>
    </p:spTree>
    <p:extLst>
      <p:ext uri="{BB962C8B-B14F-4D97-AF65-F5344CB8AC3E}">
        <p14:creationId xmlns:p14="http://schemas.microsoft.com/office/powerpoint/2010/main" val="1224012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233" y="336884"/>
            <a:ext cx="11999494" cy="5840079"/>
          </a:xfrm>
        </p:spPr>
        <p:txBody>
          <a:bodyPr>
            <a:normAutofit fontScale="92500" lnSpcReduction="10000"/>
          </a:bodyPr>
          <a:lstStyle/>
          <a:p>
            <a:pPr marL="0" indent="0">
              <a:buNone/>
            </a:pPr>
            <a:r>
              <a:rPr lang="ru-RU" sz="1900" dirty="0" smtClean="0">
                <a:latin typeface="Constantia" panose="02030602050306030303" pitchFamily="18" charset="0"/>
              </a:rPr>
              <a:t>9. </a:t>
            </a:r>
            <a:r>
              <a:rPr lang="ru-RU" sz="1900" dirty="0" err="1" smtClean="0">
                <a:latin typeface="Constantia" panose="02030602050306030303" pitchFamily="18" charset="0"/>
              </a:rPr>
              <a:t>Кардашов</a:t>
            </a:r>
            <a:r>
              <a:rPr lang="ru-RU" sz="1900" dirty="0">
                <a:latin typeface="Constantia" panose="02030602050306030303" pitchFamily="18" charset="0"/>
              </a:rPr>
              <a:t>, Владислав Иванович. Рокоссовский: сборник / В. И. </a:t>
            </a:r>
            <a:r>
              <a:rPr lang="ru-RU" sz="1900" dirty="0" err="1">
                <a:latin typeface="Constantia" panose="02030602050306030303" pitchFamily="18" charset="0"/>
              </a:rPr>
              <a:t>Кардашов</a:t>
            </a:r>
            <a:r>
              <a:rPr lang="ru-RU" sz="1900" dirty="0">
                <a:latin typeface="Constantia" panose="02030602050306030303" pitchFamily="18" charset="0"/>
              </a:rPr>
              <a:t> ; ред.: Е. Любушкина, Г. Сальникова. - 4-е изд. - Москва: Молодая гвардия, 1984. - 446 с.: ил.. - (Жизнь замечательных людей, серия биографии </a:t>
            </a:r>
            <a:r>
              <a:rPr lang="ru-RU" sz="1900" dirty="0" err="1">
                <a:latin typeface="Constantia" panose="02030602050306030303" pitchFamily="18" charset="0"/>
              </a:rPr>
              <a:t>Вып</a:t>
            </a:r>
            <a:r>
              <a:rPr lang="ru-RU" sz="1900" dirty="0">
                <a:latin typeface="Constantia" panose="02030602050306030303" pitchFamily="18" charset="0"/>
              </a:rPr>
              <a:t> 13(517)). </a:t>
            </a:r>
          </a:p>
          <a:p>
            <a:pPr marL="0" indent="0" algn="just">
              <a:buNone/>
            </a:pPr>
            <a:r>
              <a:rPr lang="ru-RU" sz="1900" dirty="0" smtClean="0">
                <a:latin typeface="Constantia" panose="02030602050306030303" pitchFamily="18" charset="0"/>
              </a:rPr>
              <a:t>10. Кондратьев</a:t>
            </a:r>
            <a:r>
              <a:rPr lang="ru-RU" sz="1900" dirty="0">
                <a:latin typeface="Constantia" panose="02030602050306030303" pitchFamily="18" charset="0"/>
              </a:rPr>
              <a:t>, В. Л. Отпуск по ранению: повести. – Москва: Детская литература, 2013. – 285 с.: ил. – (Школьная библиотека).</a:t>
            </a:r>
          </a:p>
          <a:p>
            <a:pPr marL="0" indent="0">
              <a:buNone/>
            </a:pPr>
            <a:r>
              <a:rPr lang="ru-RU" sz="1900" dirty="0" smtClean="0">
                <a:latin typeface="Constantia" panose="02030602050306030303" pitchFamily="18" charset="0"/>
              </a:rPr>
              <a:t>11. </a:t>
            </a:r>
            <a:r>
              <a:rPr lang="ru-RU" sz="1900" dirty="0" err="1" smtClean="0">
                <a:latin typeface="Constantia" panose="02030602050306030303" pitchFamily="18" charset="0"/>
              </a:rPr>
              <a:t>Лубченков</a:t>
            </a:r>
            <a:r>
              <a:rPr lang="ru-RU" sz="1900" dirty="0">
                <a:latin typeface="Constantia" panose="02030602050306030303" pitchFamily="18" charset="0"/>
              </a:rPr>
              <a:t>, Юрий Николаевич. Сто великих полководцев второй мировой/ Ю. Н. </a:t>
            </a:r>
            <a:r>
              <a:rPr lang="ru-RU" sz="1900" dirty="0" err="1">
                <a:latin typeface="Constantia" panose="02030602050306030303" pitchFamily="18" charset="0"/>
              </a:rPr>
              <a:t>Лубченков</a:t>
            </a:r>
            <a:r>
              <a:rPr lang="ru-RU" sz="1900" dirty="0">
                <a:latin typeface="Constantia" panose="02030602050306030303" pitchFamily="18" charset="0"/>
              </a:rPr>
              <a:t>; ред. С. Н. Дмитриев; </a:t>
            </a:r>
            <a:r>
              <a:rPr lang="ru-RU" sz="1900" dirty="0" err="1">
                <a:latin typeface="Constantia" panose="02030602050306030303" pitchFamily="18" charset="0"/>
              </a:rPr>
              <a:t>оформ</a:t>
            </a:r>
            <a:r>
              <a:rPr lang="ru-RU" sz="1900" dirty="0">
                <a:latin typeface="Constantia" panose="02030602050306030303" pitchFamily="18" charset="0"/>
              </a:rPr>
              <a:t>. Д. В. Грушин. - Москва: Вече, 2005. - 480 с.: ил.  - (Сто великих). </a:t>
            </a:r>
          </a:p>
          <a:p>
            <a:pPr marL="0" indent="0">
              <a:buNone/>
            </a:pPr>
            <a:r>
              <a:rPr lang="ru-RU" sz="1900" dirty="0" smtClean="0">
                <a:latin typeface="Constantia" panose="02030602050306030303" pitchFamily="18" charset="0"/>
              </a:rPr>
              <a:t>12. Медведев</a:t>
            </a:r>
            <a:r>
              <a:rPr lang="ru-RU" sz="1900" dirty="0">
                <a:latin typeface="Constantia" panose="02030602050306030303" pitchFamily="18" charset="0"/>
              </a:rPr>
              <a:t>, Дмитрий Николаевич. Сильные духом: роман / Д. Н. Медведев; ред. Н. А. Галахова; </a:t>
            </a:r>
            <a:r>
              <a:rPr lang="ru-RU" sz="1900" dirty="0" err="1">
                <a:latin typeface="Constantia" panose="02030602050306030303" pitchFamily="18" charset="0"/>
              </a:rPr>
              <a:t>худож</a:t>
            </a:r>
            <a:r>
              <a:rPr lang="ru-RU" sz="1900" dirty="0">
                <a:latin typeface="Constantia" panose="02030602050306030303" pitchFamily="18" charset="0"/>
              </a:rPr>
              <a:t>. </a:t>
            </a:r>
            <a:r>
              <a:rPr lang="ru-RU" sz="1900" dirty="0" err="1">
                <a:latin typeface="Constantia" panose="02030602050306030303" pitchFamily="18" charset="0"/>
              </a:rPr>
              <a:t>оформ</a:t>
            </a:r>
            <a:r>
              <a:rPr lang="ru-RU" sz="1900" dirty="0">
                <a:latin typeface="Constantia" panose="02030602050306030303" pitchFamily="18" charset="0"/>
              </a:rPr>
              <a:t>. И. А. Гусева; авт. предисл. А. В. Цесарский. - Москва: Правда, 1985. - 512 с : </a:t>
            </a:r>
            <a:r>
              <a:rPr lang="ru-RU" sz="1900" dirty="0" err="1">
                <a:latin typeface="Constantia" panose="02030602050306030303" pitchFamily="18" charset="0"/>
              </a:rPr>
              <a:t>портр</a:t>
            </a:r>
            <a:r>
              <a:rPr lang="ru-RU" sz="1900" dirty="0">
                <a:latin typeface="Constantia" panose="02030602050306030303" pitchFamily="18" charset="0"/>
              </a:rPr>
              <a:t>., рис. </a:t>
            </a:r>
          </a:p>
          <a:p>
            <a:pPr marL="0" indent="0">
              <a:buNone/>
            </a:pPr>
            <a:r>
              <a:rPr lang="ru-RU" sz="1900" dirty="0" smtClean="0">
                <a:latin typeface="Constantia" panose="02030602050306030303" pitchFamily="18" charset="0"/>
              </a:rPr>
              <a:t>13. Медведев</a:t>
            </a:r>
            <a:r>
              <a:rPr lang="ru-RU" sz="1900" dirty="0">
                <a:latin typeface="Constantia" panose="02030602050306030303" pitchFamily="18" charset="0"/>
              </a:rPr>
              <a:t>, Дмитрий Николаевич. Это было под Ровно [Текст]: повесть / Д. Н. Медведев. - Челябинск: Южно-Уральское книжное издательство, 1985. - 200 с.: ил.</a:t>
            </a:r>
          </a:p>
          <a:p>
            <a:pPr marL="0" indent="0">
              <a:buNone/>
            </a:pPr>
            <a:r>
              <a:rPr lang="ru-RU" sz="1900" dirty="0">
                <a:latin typeface="Constantia" panose="02030602050306030303" pitchFamily="18" charset="0"/>
              </a:rPr>
              <a:t> </a:t>
            </a:r>
            <a:r>
              <a:rPr lang="ru-RU" sz="1900" dirty="0" smtClean="0">
                <a:latin typeface="Constantia" panose="02030602050306030303" pitchFamily="18" charset="0"/>
              </a:rPr>
              <a:t>14. Некрасов</a:t>
            </a:r>
            <a:r>
              <a:rPr lang="ru-RU" sz="1900" dirty="0">
                <a:latin typeface="Constantia" panose="02030602050306030303" pitchFamily="18" charset="0"/>
              </a:rPr>
              <a:t>, Виктор Платонович. В окопах Сталинграда [Текст]: Роман. Рассказы. Повесть / В. П. Некрасов ; сост.: Т. П. Голованова, А. А. Аль. - Ленинград: </a:t>
            </a:r>
            <a:r>
              <a:rPr lang="ru-RU" sz="1900" dirty="0" err="1">
                <a:latin typeface="Constantia" panose="02030602050306030303" pitchFamily="18" charset="0"/>
              </a:rPr>
              <a:t>Лениздат</a:t>
            </a:r>
            <a:r>
              <a:rPr lang="ru-RU" sz="1900" dirty="0">
                <a:latin typeface="Constantia" panose="02030602050306030303" pitchFamily="18" charset="0"/>
              </a:rPr>
              <a:t>, 1991. - 509 с. : ил.</a:t>
            </a:r>
          </a:p>
          <a:p>
            <a:pPr marL="0" indent="0">
              <a:buNone/>
            </a:pPr>
            <a:r>
              <a:rPr lang="ru-RU" sz="1900" dirty="0" smtClean="0">
                <a:latin typeface="Constantia" panose="02030602050306030303" pitchFamily="18" charset="0"/>
              </a:rPr>
              <a:t>15. Смирнов</a:t>
            </a:r>
            <a:r>
              <a:rPr lang="ru-RU" sz="1900" dirty="0">
                <a:latin typeface="Constantia" panose="02030602050306030303" pitchFamily="18" charset="0"/>
              </a:rPr>
              <a:t>, Сергей Сергеевич.  Брестская крепость [Текст] / С. С. Смирнов. - Москва: Советская Россия, 1990. - 400 с. - (Подвиг). </a:t>
            </a:r>
          </a:p>
          <a:p>
            <a:pPr marL="0" indent="0">
              <a:buNone/>
            </a:pPr>
            <a:r>
              <a:rPr lang="ru-RU" sz="1900" dirty="0" smtClean="0">
                <a:latin typeface="Constantia" panose="02030602050306030303" pitchFamily="18" charset="0"/>
              </a:rPr>
              <a:t>16. </a:t>
            </a:r>
            <a:r>
              <a:rPr lang="ru-RU" sz="1900" dirty="0" err="1" smtClean="0">
                <a:latin typeface="Constantia" panose="02030602050306030303" pitchFamily="18" charset="0"/>
              </a:rPr>
              <a:t>Шарипов</a:t>
            </a:r>
            <a:r>
              <a:rPr lang="ru-RU" sz="1900" dirty="0">
                <a:latin typeface="Constantia" panose="02030602050306030303" pitchFamily="18" charset="0"/>
              </a:rPr>
              <a:t>, Акрам </a:t>
            </a:r>
            <a:r>
              <a:rPr lang="ru-RU" sz="1900" dirty="0" err="1">
                <a:latin typeface="Constantia" panose="02030602050306030303" pitchFamily="18" charset="0"/>
              </a:rPr>
              <a:t>Агзамович</a:t>
            </a:r>
            <a:r>
              <a:rPr lang="ru-RU" sz="1900" dirty="0">
                <a:latin typeface="Constantia" panose="02030602050306030303" pitchFamily="18" charset="0"/>
              </a:rPr>
              <a:t>. Черняховский: биография отдельного лица / А. А. </a:t>
            </a:r>
            <a:r>
              <a:rPr lang="ru-RU" sz="1900" dirty="0" err="1">
                <a:latin typeface="Constantia" panose="02030602050306030303" pitchFamily="18" charset="0"/>
              </a:rPr>
              <a:t>Шарипов</a:t>
            </a:r>
            <a:r>
              <a:rPr lang="ru-RU" sz="1900" dirty="0">
                <a:latin typeface="Constantia" panose="02030602050306030303" pitchFamily="18" charset="0"/>
              </a:rPr>
              <a:t>; предисл. В. Чуйков. - 3-е изд., </a:t>
            </a:r>
            <a:r>
              <a:rPr lang="ru-RU" sz="1900" dirty="0" err="1">
                <a:latin typeface="Constantia" panose="02030602050306030303" pitchFamily="18" charset="0"/>
              </a:rPr>
              <a:t>испр</a:t>
            </a:r>
            <a:r>
              <a:rPr lang="ru-RU" sz="1900" dirty="0">
                <a:latin typeface="Constantia" panose="02030602050306030303" pitchFamily="18" charset="0"/>
              </a:rPr>
              <a:t>. и доп. - Москва: Молодая гвардия, 1985. - 318 с.: ил. - (Жизнь замечательных людей, серия биографии </a:t>
            </a:r>
            <a:r>
              <a:rPr lang="ru-RU" sz="1900" dirty="0" err="1">
                <a:latin typeface="Constantia" panose="02030602050306030303" pitchFamily="18" charset="0"/>
              </a:rPr>
              <a:t>Вып</a:t>
            </a:r>
            <a:r>
              <a:rPr lang="ru-RU" sz="1900" dirty="0">
                <a:latin typeface="Constantia" panose="02030602050306030303" pitchFamily="18" charset="0"/>
              </a:rPr>
              <a:t> 2 (584)).</a:t>
            </a:r>
          </a:p>
          <a:p>
            <a:pPr marL="0" indent="0">
              <a:buNone/>
            </a:pPr>
            <a:r>
              <a:rPr lang="ru-RU" sz="1900" dirty="0" smtClean="0">
                <a:latin typeface="Constantia" panose="02030602050306030303" pitchFamily="18" charset="0"/>
              </a:rPr>
              <a:t>17. Яковлев</a:t>
            </a:r>
            <a:r>
              <a:rPr lang="ru-RU" sz="1900" dirty="0">
                <a:latin typeface="Constantia" panose="02030602050306030303" pitchFamily="18" charset="0"/>
              </a:rPr>
              <a:t>, Николай Николаевич. Жуков / Н. Н. Яковлев. - Москва: Молодая гвардия, 1992. - 459 с.: [13] вкл. Л. - (Жизнь замечательных людей, серия биографии; </a:t>
            </a:r>
            <a:r>
              <a:rPr lang="ru-RU" sz="1900" dirty="0" err="1">
                <a:latin typeface="Constantia" panose="02030602050306030303" pitchFamily="18" charset="0"/>
              </a:rPr>
              <a:t>вып</a:t>
            </a:r>
            <a:r>
              <a:rPr lang="ru-RU" sz="1900" dirty="0">
                <a:latin typeface="Constantia" panose="02030602050306030303" pitchFamily="18" charset="0"/>
              </a:rPr>
              <a:t>. 722).</a:t>
            </a:r>
          </a:p>
          <a:p>
            <a:pPr marL="0" indent="0">
              <a:buNone/>
            </a:pPr>
            <a:endParaRPr lang="ru-RU" dirty="0"/>
          </a:p>
        </p:txBody>
      </p:sp>
      <p:sp>
        <p:nvSpPr>
          <p:cNvPr id="4" name="Прямоугольник 3"/>
          <p:cNvSpPr/>
          <p:nvPr/>
        </p:nvSpPr>
        <p:spPr>
          <a:xfrm rot="10800000" flipV="1">
            <a:off x="7347283" y="6385326"/>
            <a:ext cx="4684294" cy="369332"/>
          </a:xfrm>
          <a:prstGeom prst="rect">
            <a:avLst/>
          </a:prstGeom>
        </p:spPr>
        <p:txBody>
          <a:bodyPr wrap="square">
            <a:spAutoFit/>
          </a:bodyPr>
          <a:lstStyle/>
          <a:p>
            <a:pPr algn="r"/>
            <a:r>
              <a:rPr lang="ru-RU" dirty="0">
                <a:latin typeface="Constantia" panose="02030602050306030303" pitchFamily="18" charset="0"/>
              </a:rPr>
              <a:t>Составитель: библиограф Л. В. Третьякова</a:t>
            </a:r>
            <a:endParaRPr lang="ru-RU" dirty="0">
              <a:latin typeface="Constantia" panose="02030602050306030303" pitchFamily="18" charset="0"/>
            </a:endParaRPr>
          </a:p>
        </p:txBody>
      </p:sp>
    </p:spTree>
    <p:extLst>
      <p:ext uri="{BB962C8B-B14F-4D97-AF65-F5344CB8AC3E}">
        <p14:creationId xmlns:p14="http://schemas.microsoft.com/office/powerpoint/2010/main" val="1174997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5503"/>
            <a:ext cx="12192000" cy="6742497"/>
          </a:xfrm>
        </p:spPr>
        <p:txBody>
          <a:bodyPr>
            <a:normAutofit/>
          </a:bodyPr>
          <a:lstStyle/>
          <a:p>
            <a:pPr marL="0" lvl="0" indent="0" algn="just">
              <a:lnSpc>
                <a:spcPct val="100000"/>
              </a:lnSpc>
              <a:spcBef>
                <a:spcPts val="0"/>
              </a:spcBef>
              <a:buNone/>
            </a:pPr>
            <a:r>
              <a:rPr lang="ru-RU" dirty="0">
                <a:solidFill>
                  <a:prstClr val="black"/>
                </a:solidFill>
                <a:latin typeface="Constantia" panose="02030602050306030303" pitchFamily="18" charset="0"/>
              </a:rPr>
              <a:t>Тип выставки – тематическая, </a:t>
            </a:r>
            <a:r>
              <a:rPr lang="ru-RU" dirty="0" err="1">
                <a:solidFill>
                  <a:prstClr val="black"/>
                </a:solidFill>
                <a:latin typeface="Constantia" panose="02030602050306030303" pitchFamily="18" charset="0"/>
              </a:rPr>
              <a:t>книжно</a:t>
            </a:r>
            <a:r>
              <a:rPr lang="ru-RU" dirty="0">
                <a:solidFill>
                  <a:prstClr val="black"/>
                </a:solidFill>
                <a:latin typeface="Constantia" panose="02030602050306030303" pitchFamily="18" charset="0"/>
              </a:rPr>
              <a:t>- иллюстрированная</a:t>
            </a:r>
            <a:r>
              <a:rPr lang="ru-RU" dirty="0" smtClean="0">
                <a:solidFill>
                  <a:prstClr val="black"/>
                </a:solidFill>
                <a:latin typeface="Constantia" panose="02030602050306030303" pitchFamily="18" charset="0"/>
              </a:rPr>
              <a:t>.</a:t>
            </a:r>
          </a:p>
          <a:p>
            <a:pPr marL="0" lvl="0" indent="0" algn="just">
              <a:lnSpc>
                <a:spcPct val="100000"/>
              </a:lnSpc>
              <a:spcBef>
                <a:spcPts val="0"/>
              </a:spcBef>
              <a:buNone/>
            </a:pPr>
            <a:endParaRPr lang="ru-RU" dirty="0">
              <a:solidFill>
                <a:prstClr val="black"/>
              </a:solidFill>
              <a:latin typeface="Constantia" panose="02030602050306030303" pitchFamily="18" charset="0"/>
            </a:endParaRPr>
          </a:p>
          <a:p>
            <a:pPr marL="0" lvl="0" indent="0" algn="just">
              <a:lnSpc>
                <a:spcPct val="100000"/>
              </a:lnSpc>
              <a:spcBef>
                <a:spcPts val="0"/>
              </a:spcBef>
              <a:buNone/>
            </a:pPr>
            <a:r>
              <a:rPr lang="ru-RU" dirty="0">
                <a:solidFill>
                  <a:prstClr val="black"/>
                </a:solidFill>
                <a:latin typeface="Constantia" panose="02030602050306030303" pitchFamily="18" charset="0"/>
              </a:rPr>
              <a:t>Читательское назначение – для всех групп читателей</a:t>
            </a:r>
            <a:r>
              <a:rPr lang="ru-RU" dirty="0" smtClean="0">
                <a:solidFill>
                  <a:prstClr val="black"/>
                </a:solidFill>
                <a:latin typeface="Constantia" panose="02030602050306030303" pitchFamily="18" charset="0"/>
              </a:rPr>
              <a:t>.</a:t>
            </a:r>
          </a:p>
          <a:p>
            <a:pPr marL="0" lvl="0" indent="0" algn="just">
              <a:lnSpc>
                <a:spcPct val="100000"/>
              </a:lnSpc>
              <a:spcBef>
                <a:spcPts val="0"/>
              </a:spcBef>
              <a:buNone/>
            </a:pPr>
            <a:endParaRPr lang="ru-RU" dirty="0">
              <a:solidFill>
                <a:prstClr val="black"/>
              </a:solidFill>
              <a:latin typeface="Constantia" panose="02030602050306030303" pitchFamily="18" charset="0"/>
            </a:endParaRPr>
          </a:p>
          <a:p>
            <a:pPr marL="0" lvl="0" indent="0" algn="just">
              <a:lnSpc>
                <a:spcPct val="100000"/>
              </a:lnSpc>
              <a:spcBef>
                <a:spcPts val="0"/>
              </a:spcBef>
              <a:buNone/>
            </a:pPr>
            <a:r>
              <a:rPr lang="ru-RU" dirty="0">
                <a:solidFill>
                  <a:prstClr val="black"/>
                </a:solidFill>
                <a:latin typeface="Constantia" panose="02030602050306030303" pitchFamily="18" charset="0"/>
              </a:rPr>
              <a:t>Целевое назначение – познакомить читателей библиотеки с литературой, находящейся в фонде библиотеки, рассказывающей </a:t>
            </a:r>
            <a:r>
              <a:rPr lang="ru-RU" dirty="0" smtClean="0">
                <a:solidFill>
                  <a:prstClr val="black"/>
                </a:solidFill>
                <a:latin typeface="Constantia" panose="02030602050306030303" pitchFamily="18" charset="0"/>
              </a:rPr>
              <a:t>о Великой Отечественной войне 1941-1945 гг.</a:t>
            </a:r>
          </a:p>
          <a:p>
            <a:pPr marL="0" lvl="0" indent="0" algn="just">
              <a:lnSpc>
                <a:spcPct val="100000"/>
              </a:lnSpc>
              <a:spcBef>
                <a:spcPts val="0"/>
              </a:spcBef>
              <a:buNone/>
            </a:pPr>
            <a:endParaRPr lang="ru-RU" dirty="0">
              <a:solidFill>
                <a:prstClr val="black"/>
              </a:solidFill>
              <a:latin typeface="Constantia" panose="02030602050306030303" pitchFamily="18" charset="0"/>
            </a:endParaRPr>
          </a:p>
          <a:p>
            <a:pPr marL="0" lvl="0" indent="0" algn="just">
              <a:lnSpc>
                <a:spcPct val="100000"/>
              </a:lnSpc>
              <a:spcBef>
                <a:spcPts val="0"/>
              </a:spcBef>
              <a:buNone/>
            </a:pPr>
            <a:r>
              <a:rPr lang="ru-RU" dirty="0">
                <a:solidFill>
                  <a:prstClr val="black"/>
                </a:solidFill>
                <a:latin typeface="Constantia" panose="02030602050306030303" pitchFamily="18" charset="0"/>
              </a:rPr>
              <a:t>Месторасположение выставки – официальный сайт МКУ «Приобская библиотека семейного чтения</a:t>
            </a:r>
            <a:r>
              <a:rPr lang="ru-RU" dirty="0" smtClean="0">
                <a:solidFill>
                  <a:prstClr val="black"/>
                </a:solidFill>
                <a:latin typeface="Constantia" panose="02030602050306030303" pitchFamily="18" charset="0"/>
              </a:rPr>
              <a:t>».</a:t>
            </a:r>
          </a:p>
          <a:p>
            <a:pPr marL="0" lvl="0" indent="0" algn="just">
              <a:lnSpc>
                <a:spcPct val="100000"/>
              </a:lnSpc>
              <a:spcBef>
                <a:spcPts val="0"/>
              </a:spcBef>
              <a:buNone/>
            </a:pPr>
            <a:endParaRPr lang="ru-RU" dirty="0">
              <a:solidFill>
                <a:prstClr val="black"/>
              </a:solidFill>
              <a:latin typeface="Constantia" panose="02030602050306030303" pitchFamily="18" charset="0"/>
            </a:endParaRPr>
          </a:p>
          <a:p>
            <a:pPr marL="0" lvl="0" indent="0" algn="just">
              <a:lnSpc>
                <a:spcPct val="100000"/>
              </a:lnSpc>
              <a:spcBef>
                <a:spcPts val="0"/>
              </a:spcBef>
              <a:buNone/>
            </a:pPr>
            <a:r>
              <a:rPr lang="ru-RU" dirty="0">
                <a:solidFill>
                  <a:prstClr val="black"/>
                </a:solidFill>
                <a:latin typeface="Constantia" panose="02030602050306030303" pitchFamily="18" charset="0"/>
              </a:rPr>
              <a:t>Оформлена: </a:t>
            </a:r>
            <a:r>
              <a:rPr lang="ru-RU" dirty="0" smtClean="0">
                <a:solidFill>
                  <a:prstClr val="black"/>
                </a:solidFill>
                <a:latin typeface="Constantia" panose="02030602050306030303" pitchFamily="18" charset="0"/>
              </a:rPr>
              <a:t>май 2018 </a:t>
            </a:r>
            <a:r>
              <a:rPr lang="ru-RU" dirty="0">
                <a:solidFill>
                  <a:prstClr val="black"/>
                </a:solidFill>
                <a:latin typeface="Constantia" panose="02030602050306030303" pitchFamily="18" charset="0"/>
              </a:rPr>
              <a:t>г</a:t>
            </a:r>
            <a:r>
              <a:rPr lang="ru-RU" dirty="0" smtClean="0">
                <a:solidFill>
                  <a:prstClr val="black"/>
                </a:solidFill>
                <a:latin typeface="Constantia" panose="02030602050306030303" pitchFamily="18" charset="0"/>
              </a:rPr>
              <a:t>.</a:t>
            </a:r>
          </a:p>
          <a:p>
            <a:pPr marL="0" lvl="0" indent="0" algn="just">
              <a:lnSpc>
                <a:spcPct val="100000"/>
              </a:lnSpc>
              <a:spcBef>
                <a:spcPts val="0"/>
              </a:spcBef>
              <a:buNone/>
            </a:pPr>
            <a:endParaRPr lang="ru-RU" dirty="0">
              <a:solidFill>
                <a:prstClr val="black"/>
              </a:solidFill>
              <a:latin typeface="Constantia" panose="02030602050306030303" pitchFamily="18" charset="0"/>
            </a:endParaRPr>
          </a:p>
          <a:p>
            <a:pPr marL="0" lvl="0" indent="0" algn="just">
              <a:lnSpc>
                <a:spcPct val="100000"/>
              </a:lnSpc>
              <a:spcBef>
                <a:spcPts val="0"/>
              </a:spcBef>
              <a:buNone/>
            </a:pPr>
            <a:r>
              <a:rPr lang="ru-RU" dirty="0">
                <a:solidFill>
                  <a:prstClr val="black"/>
                </a:solidFill>
                <a:latin typeface="Constantia" panose="02030602050306030303" pitchFamily="18" charset="0"/>
              </a:rPr>
              <a:t>Оформление выставки: заголовок, цитаты, книги, фотографии </a:t>
            </a:r>
            <a:r>
              <a:rPr lang="ru-RU" dirty="0" smtClean="0">
                <a:solidFill>
                  <a:prstClr val="black"/>
                </a:solidFill>
                <a:latin typeface="Constantia" panose="02030602050306030303" pitchFamily="18" charset="0"/>
              </a:rPr>
              <a:t>периода Великой Отечественной войны. </a:t>
            </a:r>
            <a:endParaRPr lang="ru-RU" dirty="0">
              <a:solidFill>
                <a:prstClr val="black"/>
              </a:solidFill>
              <a:latin typeface="Constantia" panose="02030602050306030303" pitchFamily="18" charset="0"/>
            </a:endParaRPr>
          </a:p>
          <a:p>
            <a:endParaRPr lang="ru-RU" dirty="0"/>
          </a:p>
        </p:txBody>
      </p:sp>
    </p:spTree>
    <p:extLst>
      <p:ext uri="{BB962C8B-B14F-4D97-AF65-F5344CB8AC3E}">
        <p14:creationId xmlns:p14="http://schemas.microsoft.com/office/powerpoint/2010/main" val="3804401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4138" y="0"/>
            <a:ext cx="10518227" cy="6858000"/>
          </a:xfrm>
        </p:spPr>
        <p:txBody>
          <a:bodyPr>
            <a:normAutofit/>
          </a:bodyPr>
          <a:lstStyle/>
          <a:p>
            <a:pPr marL="0" indent="0" algn="ctr">
              <a:buNone/>
            </a:pPr>
            <a:r>
              <a:rPr lang="ru-RU" dirty="0" smtClean="0">
                <a:latin typeface="Constantia" panose="02030602050306030303" pitchFamily="18" charset="0"/>
              </a:rPr>
              <a:t> </a:t>
            </a:r>
            <a:endParaRPr lang="ru-RU" dirty="0">
              <a:latin typeface="Constantia" panose="02030602050306030303" pitchFamily="18" charset="0"/>
            </a:endParaRPr>
          </a:p>
          <a:p>
            <a:pPr marL="0" indent="0" algn="ctr">
              <a:buNone/>
            </a:pPr>
            <a:r>
              <a:rPr lang="ru-RU" dirty="0">
                <a:latin typeface="Constantia" panose="02030602050306030303" pitchFamily="18" charset="0"/>
              </a:rPr>
              <a:t>Тот самый длинный день в году</a:t>
            </a:r>
            <a:br>
              <a:rPr lang="ru-RU" dirty="0">
                <a:latin typeface="Constantia" panose="02030602050306030303" pitchFamily="18" charset="0"/>
              </a:rPr>
            </a:br>
            <a:r>
              <a:rPr lang="ru-RU" dirty="0">
                <a:latin typeface="Constantia" panose="02030602050306030303" pitchFamily="18" charset="0"/>
              </a:rPr>
              <a:t>С его безоблачной погодой</a:t>
            </a:r>
            <a:br>
              <a:rPr lang="ru-RU" dirty="0">
                <a:latin typeface="Constantia" panose="02030602050306030303" pitchFamily="18" charset="0"/>
              </a:rPr>
            </a:br>
            <a:r>
              <a:rPr lang="ru-RU" dirty="0">
                <a:latin typeface="Constantia" panose="02030602050306030303" pitchFamily="18" charset="0"/>
              </a:rPr>
              <a:t>Нам выдал общую беду</a:t>
            </a:r>
            <a:br>
              <a:rPr lang="ru-RU" dirty="0">
                <a:latin typeface="Constantia" panose="02030602050306030303" pitchFamily="18" charset="0"/>
              </a:rPr>
            </a:br>
            <a:r>
              <a:rPr lang="ru-RU" dirty="0">
                <a:latin typeface="Constantia" panose="02030602050306030303" pitchFamily="18" charset="0"/>
              </a:rPr>
              <a:t>На всех, на все четыре года.</a:t>
            </a:r>
            <a:br>
              <a:rPr lang="ru-RU" dirty="0">
                <a:latin typeface="Constantia" panose="02030602050306030303" pitchFamily="18" charset="0"/>
              </a:rPr>
            </a:br>
            <a:r>
              <a:rPr lang="ru-RU" dirty="0">
                <a:latin typeface="Constantia" panose="02030602050306030303" pitchFamily="18" charset="0"/>
              </a:rPr>
              <a:t>Она такой вдавила след</a:t>
            </a:r>
            <a:br>
              <a:rPr lang="ru-RU" dirty="0">
                <a:latin typeface="Constantia" panose="02030602050306030303" pitchFamily="18" charset="0"/>
              </a:rPr>
            </a:br>
            <a:r>
              <a:rPr lang="ru-RU" dirty="0">
                <a:latin typeface="Constantia" panose="02030602050306030303" pitchFamily="18" charset="0"/>
              </a:rPr>
              <a:t>И стольких наземь положила,</a:t>
            </a:r>
            <a:br>
              <a:rPr lang="ru-RU" dirty="0">
                <a:latin typeface="Constantia" panose="02030602050306030303" pitchFamily="18" charset="0"/>
              </a:rPr>
            </a:br>
            <a:r>
              <a:rPr lang="ru-RU" dirty="0">
                <a:latin typeface="Constantia" panose="02030602050306030303" pitchFamily="18" charset="0"/>
              </a:rPr>
              <a:t>Что двадцать лет и тридцать лет</a:t>
            </a:r>
            <a:br>
              <a:rPr lang="ru-RU" dirty="0">
                <a:latin typeface="Constantia" panose="02030602050306030303" pitchFamily="18" charset="0"/>
              </a:rPr>
            </a:br>
            <a:r>
              <a:rPr lang="ru-RU" dirty="0">
                <a:latin typeface="Constantia" panose="02030602050306030303" pitchFamily="18" charset="0"/>
              </a:rPr>
              <a:t>Живым не верится, что живы.</a:t>
            </a:r>
            <a:br>
              <a:rPr lang="ru-RU" dirty="0">
                <a:latin typeface="Constantia" panose="02030602050306030303" pitchFamily="18" charset="0"/>
              </a:rPr>
            </a:br>
            <a:r>
              <a:rPr lang="ru-RU" dirty="0">
                <a:latin typeface="Constantia" panose="02030602050306030303" pitchFamily="18" charset="0"/>
              </a:rPr>
              <a:t>А к мертвым, выправив билет,</a:t>
            </a:r>
            <a:br>
              <a:rPr lang="ru-RU" dirty="0">
                <a:latin typeface="Constantia" panose="02030602050306030303" pitchFamily="18" charset="0"/>
              </a:rPr>
            </a:br>
            <a:r>
              <a:rPr lang="ru-RU" dirty="0">
                <a:latin typeface="Constantia" panose="02030602050306030303" pitchFamily="18" charset="0"/>
              </a:rPr>
              <a:t>Все едет кто-нибудь из близких,</a:t>
            </a:r>
            <a:br>
              <a:rPr lang="ru-RU" dirty="0">
                <a:latin typeface="Constantia" panose="02030602050306030303" pitchFamily="18" charset="0"/>
              </a:rPr>
            </a:br>
            <a:r>
              <a:rPr lang="ru-RU" dirty="0">
                <a:latin typeface="Constantia" panose="02030602050306030303" pitchFamily="18" charset="0"/>
              </a:rPr>
              <a:t>И время добавляет в списки</a:t>
            </a:r>
            <a:br>
              <a:rPr lang="ru-RU" dirty="0">
                <a:latin typeface="Constantia" panose="02030602050306030303" pitchFamily="18" charset="0"/>
              </a:rPr>
            </a:br>
            <a:r>
              <a:rPr lang="ru-RU" dirty="0">
                <a:latin typeface="Constantia" panose="02030602050306030303" pitchFamily="18" charset="0"/>
              </a:rPr>
              <a:t>Еще кого-то, кого нет…</a:t>
            </a:r>
            <a:br>
              <a:rPr lang="ru-RU" dirty="0">
                <a:latin typeface="Constantia" panose="02030602050306030303" pitchFamily="18" charset="0"/>
              </a:rPr>
            </a:br>
            <a:r>
              <a:rPr lang="ru-RU" dirty="0">
                <a:latin typeface="Constantia" panose="02030602050306030303" pitchFamily="18" charset="0"/>
              </a:rPr>
              <a:t>И </a:t>
            </a:r>
            <a:r>
              <a:rPr lang="ru-RU" dirty="0" smtClean="0">
                <a:latin typeface="Constantia" panose="02030602050306030303" pitchFamily="18" charset="0"/>
              </a:rPr>
              <a:t>ставит, ставит обелиски</a:t>
            </a:r>
            <a:r>
              <a:rPr lang="ru-RU" dirty="0">
                <a:latin typeface="Constantia" panose="02030602050306030303" pitchFamily="18" charset="0"/>
              </a:rPr>
              <a:t>.</a:t>
            </a:r>
          </a:p>
          <a:p>
            <a:pPr marL="0" indent="0" algn="ctr">
              <a:buNone/>
            </a:pPr>
            <a:r>
              <a:rPr lang="ru-RU" dirty="0">
                <a:latin typeface="Constantia" panose="02030602050306030303" pitchFamily="18" charset="0"/>
              </a:rPr>
              <a:t>Константин Симонов</a:t>
            </a:r>
          </a:p>
          <a:p>
            <a:endParaRPr lang="ru-RU" dirty="0">
              <a:latin typeface="Constantia" panose="02030602050306030303" pitchFamily="18" charset="0"/>
            </a:endParaRPr>
          </a:p>
        </p:txBody>
      </p:sp>
    </p:spTree>
    <p:extLst>
      <p:ext uri="{BB962C8B-B14F-4D97-AF65-F5344CB8AC3E}">
        <p14:creationId xmlns:p14="http://schemas.microsoft.com/office/powerpoint/2010/main" val="3286562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5496" y="1"/>
            <a:ext cx="10515600" cy="977462"/>
          </a:xfrm>
        </p:spPr>
        <p:txBody>
          <a:bodyPr/>
          <a:lstStyle/>
          <a:p>
            <a:pPr algn="ctr"/>
            <a:r>
              <a:rPr lang="ru-RU" b="1" dirty="0" smtClean="0">
                <a:latin typeface="Constantia" panose="02030602050306030303" pitchFamily="18" charset="0"/>
              </a:rPr>
              <a:t>22 июня 1941 года…</a:t>
            </a:r>
            <a:endParaRPr lang="ru-RU" b="1" dirty="0">
              <a:latin typeface="Constantia" panose="02030602050306030303" pitchFamily="18" charset="0"/>
            </a:endParaRPr>
          </a:p>
        </p:txBody>
      </p:sp>
      <p:pic>
        <p:nvPicPr>
          <p:cNvPr id="4" name="Объект 3"/>
          <p:cNvPicPr>
            <a:picLocks noGrp="1" noChangeAspect="1"/>
          </p:cNvPicPr>
          <p:nvPr>
            <p:ph idx="1"/>
          </p:nvPr>
        </p:nvPicPr>
        <p:blipFill>
          <a:blip r:embed="rId4"/>
          <a:stretch>
            <a:fillRect/>
          </a:stretch>
        </p:blipFill>
        <p:spPr>
          <a:xfrm>
            <a:off x="8200324" y="1214574"/>
            <a:ext cx="3766416" cy="5078314"/>
          </a:xfrm>
          <a:prstGeom prst="rect">
            <a:avLst/>
          </a:prstGeom>
        </p:spPr>
      </p:pic>
      <p:sp>
        <p:nvSpPr>
          <p:cNvPr id="3" name="Прямоугольник 2"/>
          <p:cNvSpPr/>
          <p:nvPr/>
        </p:nvSpPr>
        <p:spPr>
          <a:xfrm>
            <a:off x="-1" y="670033"/>
            <a:ext cx="8111359" cy="5355312"/>
          </a:xfrm>
          <a:prstGeom prst="rect">
            <a:avLst/>
          </a:prstGeom>
        </p:spPr>
        <p:txBody>
          <a:bodyPr wrap="square">
            <a:spAutoFit/>
          </a:bodyPr>
          <a:lstStyle/>
          <a:p>
            <a:endParaRPr lang="ru-RU" dirty="0"/>
          </a:p>
          <a:p>
            <a:pPr algn="just"/>
            <a:r>
              <a:rPr lang="ru-RU" dirty="0">
                <a:latin typeface="Constantia" panose="02030602050306030303" pitchFamily="18" charset="0"/>
              </a:rPr>
              <a:t> </a:t>
            </a:r>
            <a:r>
              <a:rPr lang="ru-RU" b="1" dirty="0">
                <a:latin typeface="Constantia" panose="02030602050306030303" pitchFamily="18" charset="0"/>
              </a:rPr>
              <a:t>Указ  Президиума  Верховного  Совета  СССР  о  мобилизации военнообязанных в связи с началом Великой Отечественной войны</a:t>
            </a:r>
          </a:p>
          <a:p>
            <a:pPr algn="r"/>
            <a:r>
              <a:rPr lang="ru-RU" dirty="0">
                <a:latin typeface="Constantia" panose="02030602050306030303" pitchFamily="18" charset="0"/>
              </a:rPr>
              <a:t>                                                                                                                                                      22июня 1941 года.</a:t>
            </a:r>
          </a:p>
          <a:p>
            <a:pPr algn="just"/>
            <a:r>
              <a:rPr lang="ru-RU" dirty="0">
                <a:latin typeface="Constantia" panose="02030602050306030303" pitchFamily="18" charset="0"/>
              </a:rPr>
              <a:t>На  основании статьи 49 пункта «Л» Конституции СССР Президиум Верховного  Совета  объявляет  мобилизацию  на  территории  военных округов – Ленинградского, Прибалтийского особого, Западного особого, Киевского особого, Одесского, Харьковского, Орловского, Московского, Архангельского,   Уральского,   Сибирского,   Приволжского, Северокавказского и Закавказского.</a:t>
            </a:r>
          </a:p>
          <a:p>
            <a:pPr algn="just"/>
            <a:r>
              <a:rPr lang="ru-RU" dirty="0">
                <a:latin typeface="Constantia" panose="02030602050306030303" pitchFamily="18" charset="0"/>
              </a:rPr>
              <a:t>Мобилизации подлежат военнообязанные, родившиеся с 1905 по 1918 год включительно.</a:t>
            </a:r>
          </a:p>
          <a:p>
            <a:pPr algn="just"/>
            <a:r>
              <a:rPr lang="ru-RU" dirty="0">
                <a:latin typeface="Constantia" panose="02030602050306030303" pitchFamily="18" charset="0"/>
              </a:rPr>
              <a:t>Первым днём мобилизации считать 23 июня 1941 года.</a:t>
            </a:r>
          </a:p>
          <a:p>
            <a:pPr algn="r"/>
            <a:r>
              <a:rPr lang="ru-RU" dirty="0">
                <a:latin typeface="Constantia" panose="02030602050306030303" pitchFamily="18" charset="0"/>
              </a:rPr>
              <a:t>Председатель Президиума Верховного Совета СССР</a:t>
            </a:r>
          </a:p>
          <a:p>
            <a:pPr algn="r"/>
            <a:r>
              <a:rPr lang="ru-RU" dirty="0">
                <a:latin typeface="Constantia" panose="02030602050306030303" pitchFamily="18" charset="0"/>
              </a:rPr>
              <a:t>М. Калинин</a:t>
            </a:r>
          </a:p>
          <a:p>
            <a:pPr algn="r"/>
            <a:r>
              <a:rPr lang="ru-RU" dirty="0">
                <a:latin typeface="Constantia" panose="02030602050306030303" pitchFamily="18" charset="0"/>
              </a:rPr>
              <a:t>Секретарь Президиума Верховного Совета СССР</a:t>
            </a:r>
          </a:p>
          <a:p>
            <a:pPr algn="r"/>
            <a:r>
              <a:rPr lang="ru-RU" dirty="0">
                <a:latin typeface="Constantia" panose="02030602050306030303" pitchFamily="18" charset="0"/>
              </a:rPr>
              <a:t>А. </a:t>
            </a:r>
            <a:r>
              <a:rPr lang="ru-RU" dirty="0" err="1">
                <a:latin typeface="Constantia" panose="02030602050306030303" pitchFamily="18" charset="0"/>
              </a:rPr>
              <a:t>Горкин</a:t>
            </a:r>
            <a:endParaRPr lang="ru-RU" dirty="0">
              <a:latin typeface="Constantia" panose="02030602050306030303" pitchFamily="18" charset="0"/>
            </a:endParaRPr>
          </a:p>
          <a:p>
            <a:pPr algn="r"/>
            <a:r>
              <a:rPr lang="ru-RU" dirty="0">
                <a:latin typeface="Constantia" panose="02030602050306030303" pitchFamily="18" charset="0"/>
              </a:rPr>
              <a:t>Москва, Кремль, 22июня 1941 </a:t>
            </a:r>
          </a:p>
        </p:txBody>
      </p:sp>
      <p:pic>
        <p:nvPicPr>
          <p:cNvPr id="5" name="YUrij_Levitan_-_Zayavlenie_Sovetskogo_pravitelstva_ot_22_iyunya_1941_goda_fragment_(xMusic.na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0731" y="5786232"/>
            <a:ext cx="609600" cy="609600"/>
          </a:xfrm>
          <a:prstGeom prst="rect">
            <a:avLst/>
          </a:prstGeom>
        </p:spPr>
      </p:pic>
    </p:spTree>
    <p:extLst>
      <p:ext uri="{BB962C8B-B14F-4D97-AF65-F5344CB8AC3E}">
        <p14:creationId xmlns:p14="http://schemas.microsoft.com/office/powerpoint/2010/main" val="2063442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5536"/>
            <a:ext cx="10515600" cy="998482"/>
          </a:xfrm>
        </p:spPr>
        <p:txBody>
          <a:bodyPr/>
          <a:lstStyle/>
          <a:p>
            <a:pPr algn="ctr"/>
            <a:r>
              <a:rPr lang="ru-RU" b="1" dirty="0" smtClean="0">
                <a:latin typeface="Constantia" panose="02030602050306030303" pitchFamily="18" charset="0"/>
              </a:rPr>
              <a:t>Крепость над Бугом</a:t>
            </a:r>
            <a:endParaRPr lang="ru-RU" b="1" dirty="0">
              <a:latin typeface="Constantia" panose="02030602050306030303" pitchFamily="18" charset="0"/>
            </a:endParaRPr>
          </a:p>
        </p:txBody>
      </p:sp>
      <p:sp>
        <p:nvSpPr>
          <p:cNvPr id="3" name="Объект 2"/>
          <p:cNvSpPr>
            <a:spLocks noGrp="1"/>
          </p:cNvSpPr>
          <p:nvPr>
            <p:ph idx="1"/>
          </p:nvPr>
        </p:nvSpPr>
        <p:spPr>
          <a:xfrm>
            <a:off x="4910960" y="832945"/>
            <a:ext cx="7196958" cy="8657896"/>
          </a:xfrm>
        </p:spPr>
        <p:txBody>
          <a:bodyPr>
            <a:normAutofit/>
          </a:bodyPr>
          <a:lstStyle/>
          <a:p>
            <a:pPr marL="0" indent="0" algn="just">
              <a:buNone/>
            </a:pPr>
            <a:r>
              <a:rPr lang="ru-RU" sz="1800" dirty="0">
                <a:latin typeface="Constantia" panose="02030602050306030303" pitchFamily="18" charset="0"/>
              </a:rPr>
              <a:t>Героическая оборона Брестской крепости началась 22 июня и длилась до 20-х чисел июля 1941. в обороне участвовали подразделения 6-й и 42-й стрелковых дивизий, 17-го пограничного отряда и 132-го отдельного батальона войск НКВД. Среди защитников крепости были представители более 30 наций и народностей. Немногочисленный гарнизон крепости вступил в неравную борьбу с превосходящими силами противника.  Бойцы и командиры превратили маленький клочок земли в крупный очаг сопротивления. 24 июня был создан штаб обороны крепости и единое командование во главе с коммунистами капитаном </a:t>
            </a:r>
            <a:r>
              <a:rPr lang="ru-RU" sz="1800" dirty="0" err="1">
                <a:latin typeface="Constantia" panose="02030602050306030303" pitchFamily="18" charset="0"/>
              </a:rPr>
              <a:t>Зубачевым</a:t>
            </a:r>
            <a:r>
              <a:rPr lang="ru-RU" sz="1800" dirty="0">
                <a:latin typeface="Constantia" panose="02030602050306030303" pitchFamily="18" charset="0"/>
              </a:rPr>
              <a:t> И. Н.  и полковым комиссаром Е.М. Фоминым.  Пока силы их не иссякли, они не только оборонялись, но и контратаковали противника. Стойкая и мужественная борьба советских воинов сковала крупные силы врага. Это был легендарный подвиг сынов народа, безгранично любивших свою Родину и отдавших за нее жизнь. Лишь немногим участникам обороны удалось вырваться из вражеского кольца. 28 июля 1944 в ходе Люблин –Брестской  операции  1944  войск а  1-го  Белорусского  фронта освободили Брест. Указом Президиума Верховного Совета СССР от 8 мая 1965 Брестской крепости присвоено почетное звание «Крепость-герой» с вручением ордена Ленина и медали «Золотая Звезда». На территории Брестской крепости воздвигнут мемориальный комплекс.</a:t>
            </a:r>
          </a:p>
        </p:txBody>
      </p:sp>
      <p:pic>
        <p:nvPicPr>
          <p:cNvPr id="4" name="Рисунок 3"/>
          <p:cNvPicPr>
            <a:picLocks noChangeAspect="1"/>
          </p:cNvPicPr>
          <p:nvPr/>
        </p:nvPicPr>
        <p:blipFill>
          <a:blip r:embed="rId2"/>
          <a:stretch>
            <a:fillRect/>
          </a:stretch>
        </p:blipFill>
        <p:spPr>
          <a:xfrm>
            <a:off x="259366" y="832945"/>
            <a:ext cx="4577505" cy="3080803"/>
          </a:xfrm>
          <a:prstGeom prst="rect">
            <a:avLst/>
          </a:prstGeom>
        </p:spPr>
      </p:pic>
      <p:pic>
        <p:nvPicPr>
          <p:cNvPr id="5" name="Рисунок 4"/>
          <p:cNvPicPr>
            <a:picLocks noChangeAspect="1"/>
          </p:cNvPicPr>
          <p:nvPr/>
        </p:nvPicPr>
        <p:blipFill>
          <a:blip r:embed="rId3"/>
          <a:stretch>
            <a:fillRect/>
          </a:stretch>
        </p:blipFill>
        <p:spPr>
          <a:xfrm>
            <a:off x="259366" y="4006740"/>
            <a:ext cx="4572000" cy="2762250"/>
          </a:xfrm>
          <a:prstGeom prst="rect">
            <a:avLst/>
          </a:prstGeom>
        </p:spPr>
      </p:pic>
    </p:spTree>
    <p:extLst>
      <p:ext uri="{BB962C8B-B14F-4D97-AF65-F5344CB8AC3E}">
        <p14:creationId xmlns:p14="http://schemas.microsoft.com/office/powerpoint/2010/main" val="1179058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280611"/>
            <a:ext cx="6152147" cy="3185109"/>
          </a:xfrm>
        </p:spPr>
        <p:txBody>
          <a:bodyPr>
            <a:normAutofit/>
          </a:bodyPr>
          <a:lstStyle/>
          <a:p>
            <a:pPr marL="0" indent="0" algn="just">
              <a:buNone/>
            </a:pPr>
            <a:r>
              <a:rPr lang="ru-RU" sz="1800" dirty="0">
                <a:latin typeface="Constantia" panose="02030602050306030303" pitchFamily="18" charset="0"/>
              </a:rPr>
              <a:t>В </a:t>
            </a:r>
            <a:r>
              <a:rPr lang="ru-RU" sz="1800" dirty="0" smtClean="0">
                <a:latin typeface="Constantia" panose="02030602050306030303" pitchFamily="18" charset="0"/>
              </a:rPr>
              <a:t>произведении Сергея Смирнова «Брестская крепость» </a:t>
            </a:r>
            <a:r>
              <a:rPr lang="ru-RU" sz="1800" dirty="0">
                <a:latin typeface="Constantia" panose="02030602050306030303" pitchFamily="18" charset="0"/>
              </a:rPr>
              <a:t>восстановлен волнующий, полный драматизма эпизод Великой Отечественной войны – защита Брестской крепости, рассказано о подвиге людей, которые, оказавшись отрезанными от внешнего мира, продолжали героическое сопротивление врагу. Автор воссоздал их биографии, восстановил честное имя защитников крепости, побывавших в фашистском плену, а также вернул стране имена погибших героев.</a:t>
            </a:r>
          </a:p>
        </p:txBody>
      </p:sp>
      <p:pic>
        <p:nvPicPr>
          <p:cNvPr id="4" name="Рисунок 3"/>
          <p:cNvPicPr>
            <a:picLocks noChangeAspect="1"/>
          </p:cNvPicPr>
          <p:nvPr/>
        </p:nvPicPr>
        <p:blipFill>
          <a:blip r:embed="rId2"/>
          <a:stretch>
            <a:fillRect/>
          </a:stretch>
        </p:blipFill>
        <p:spPr>
          <a:xfrm>
            <a:off x="2302043" y="251153"/>
            <a:ext cx="1881300" cy="269257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1474" y="259294"/>
            <a:ext cx="1676400" cy="2684432"/>
          </a:xfrm>
          <a:prstGeom prst="rect">
            <a:avLst/>
          </a:prstGeom>
        </p:spPr>
      </p:pic>
      <p:sp>
        <p:nvSpPr>
          <p:cNvPr id="6" name="Прямоугольник 5"/>
          <p:cNvSpPr/>
          <p:nvPr/>
        </p:nvSpPr>
        <p:spPr>
          <a:xfrm>
            <a:off x="6240379" y="3049401"/>
            <a:ext cx="5855368" cy="3416320"/>
          </a:xfrm>
          <a:prstGeom prst="rect">
            <a:avLst/>
          </a:prstGeom>
        </p:spPr>
        <p:txBody>
          <a:bodyPr wrap="square">
            <a:spAutoFit/>
          </a:bodyPr>
          <a:lstStyle/>
          <a:p>
            <a:pPr algn="just"/>
            <a:r>
              <a:rPr lang="ru-RU" dirty="0">
                <a:latin typeface="Constantia" panose="02030602050306030303" pitchFamily="18" charset="0"/>
              </a:rPr>
              <a:t> "В списках не значился" - один из самых известных романов Бориса Васильева. Документальная основа и передаваемые из уст в уста рассказы о герое - защитнике Брестской крепости, отчаянно сражавшемся в осажденном городе до последнего вздоха, тесно переплелись в эпопее Васильева, став настоящим памятником подвигу русских солдат, обреченных на гибель в страшные первые месяцы Великой Отечественной войны. "Человека нельзя победить, если он этого не хочет. Убить можно, а победить нельзя", - пророчески говорит герой романа лейтенант Плужников.</a:t>
            </a:r>
          </a:p>
        </p:txBody>
      </p:sp>
    </p:spTree>
    <p:extLst>
      <p:ext uri="{BB962C8B-B14F-4D97-AF65-F5344CB8AC3E}">
        <p14:creationId xmlns:p14="http://schemas.microsoft.com/office/powerpoint/2010/main" val="2138187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993228"/>
          </a:xfrm>
        </p:spPr>
        <p:txBody>
          <a:bodyPr/>
          <a:lstStyle/>
          <a:p>
            <a:pPr algn="ctr"/>
            <a:r>
              <a:rPr lang="ru-RU" b="1" dirty="0" smtClean="0">
                <a:latin typeface="Constantia" panose="02030602050306030303" pitchFamily="18" charset="0"/>
              </a:rPr>
              <a:t>Вставай, страна огромная</a:t>
            </a:r>
            <a:endParaRPr lang="ru-RU" b="1" dirty="0">
              <a:latin typeface="Constantia" panose="02030602050306030303" pitchFamily="18" charset="0"/>
            </a:endParaRPr>
          </a:p>
        </p:txBody>
      </p:sp>
      <p:pic>
        <p:nvPicPr>
          <p:cNvPr id="4" name="Объект 3"/>
          <p:cNvPicPr>
            <a:picLocks noGrp="1" noChangeAspect="1"/>
          </p:cNvPicPr>
          <p:nvPr>
            <p:ph idx="1"/>
          </p:nvPr>
        </p:nvPicPr>
        <p:blipFill>
          <a:blip r:embed="rId4"/>
          <a:stretch>
            <a:fillRect/>
          </a:stretch>
        </p:blipFill>
        <p:spPr>
          <a:xfrm>
            <a:off x="4575933" y="1349357"/>
            <a:ext cx="3040134" cy="4351337"/>
          </a:xfrm>
          <a:prstGeom prst="rect">
            <a:avLst/>
          </a:prstGeom>
        </p:spPr>
      </p:pic>
      <p:pic>
        <p:nvPicPr>
          <p:cNvPr id="5" name="Рисунок 4"/>
          <p:cNvPicPr>
            <a:picLocks noChangeAspect="1"/>
          </p:cNvPicPr>
          <p:nvPr/>
        </p:nvPicPr>
        <p:blipFill>
          <a:blip r:embed="rId5"/>
          <a:stretch>
            <a:fillRect/>
          </a:stretch>
        </p:blipFill>
        <p:spPr>
          <a:xfrm>
            <a:off x="8005011" y="993229"/>
            <a:ext cx="4050631" cy="2714405"/>
          </a:xfrm>
          <a:prstGeom prst="rect">
            <a:avLst/>
          </a:prstGeom>
        </p:spPr>
      </p:pic>
      <p:pic>
        <p:nvPicPr>
          <p:cNvPr id="3" name="Рисунок 2"/>
          <p:cNvPicPr>
            <a:picLocks noChangeAspect="1"/>
          </p:cNvPicPr>
          <p:nvPr/>
        </p:nvPicPr>
        <p:blipFill>
          <a:blip r:embed="rId6"/>
          <a:stretch>
            <a:fillRect/>
          </a:stretch>
        </p:blipFill>
        <p:spPr>
          <a:xfrm>
            <a:off x="254137" y="993229"/>
            <a:ext cx="4053886" cy="2806049"/>
          </a:xfrm>
          <a:prstGeom prst="rect">
            <a:avLst/>
          </a:prstGeom>
        </p:spPr>
      </p:pic>
      <p:pic>
        <p:nvPicPr>
          <p:cNvPr id="7" name="Svyacshennaya_vojna_-_Svyacshennaya_Voj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27558" y="5931568"/>
            <a:ext cx="609600" cy="609600"/>
          </a:xfrm>
          <a:prstGeom prst="rect">
            <a:avLst/>
          </a:prstGeom>
        </p:spPr>
      </p:pic>
      <p:pic>
        <p:nvPicPr>
          <p:cNvPr id="8" name="Рисунок 7"/>
          <p:cNvPicPr>
            <a:picLocks noChangeAspect="1"/>
          </p:cNvPicPr>
          <p:nvPr/>
        </p:nvPicPr>
        <p:blipFill>
          <a:blip r:embed="rId8"/>
          <a:stretch>
            <a:fillRect/>
          </a:stretch>
        </p:blipFill>
        <p:spPr>
          <a:xfrm>
            <a:off x="7883977" y="3938336"/>
            <a:ext cx="4171665" cy="2753299"/>
          </a:xfrm>
          <a:prstGeom prst="rect">
            <a:avLst/>
          </a:prstGeom>
        </p:spPr>
      </p:pic>
      <p:pic>
        <p:nvPicPr>
          <p:cNvPr id="9" name="Рисунок 8"/>
          <p:cNvPicPr>
            <a:picLocks noChangeAspect="1"/>
          </p:cNvPicPr>
          <p:nvPr/>
        </p:nvPicPr>
        <p:blipFill>
          <a:blip r:embed="rId9"/>
          <a:stretch>
            <a:fillRect/>
          </a:stretch>
        </p:blipFill>
        <p:spPr>
          <a:xfrm>
            <a:off x="194584" y="4076735"/>
            <a:ext cx="4113439" cy="2614900"/>
          </a:xfrm>
          <a:prstGeom prst="rect">
            <a:avLst/>
          </a:prstGeom>
        </p:spPr>
      </p:pic>
    </p:spTree>
    <p:extLst>
      <p:ext uri="{BB962C8B-B14F-4D97-AF65-F5344CB8AC3E}">
        <p14:creationId xmlns:p14="http://schemas.microsoft.com/office/powerpoint/2010/main" val="2068339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8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050758"/>
          </a:xfrm>
        </p:spPr>
        <p:txBody>
          <a:bodyPr>
            <a:normAutofit fontScale="90000"/>
          </a:bodyPr>
          <a:lstStyle/>
          <a:p>
            <a:pPr algn="ctr"/>
            <a:r>
              <a:rPr lang="ru-RU" b="1" dirty="0" smtClean="0">
                <a:latin typeface="Constantia" panose="02030602050306030303" pitchFamily="18" charset="0"/>
              </a:rPr>
              <a:t>Битва за Москву</a:t>
            </a:r>
            <a:br>
              <a:rPr lang="ru-RU" b="1" dirty="0" smtClean="0">
                <a:latin typeface="Constantia" panose="02030602050306030303" pitchFamily="18" charset="0"/>
              </a:rPr>
            </a:br>
            <a:r>
              <a:rPr lang="ru-RU" b="1" dirty="0" smtClean="0">
                <a:latin typeface="Constantia" panose="02030602050306030303" pitchFamily="18" charset="0"/>
              </a:rPr>
              <a:t>сентябрь 1941 – апрель 1942</a:t>
            </a:r>
            <a:endParaRPr lang="ru-RU" b="1" dirty="0">
              <a:latin typeface="Constantia" panose="02030602050306030303" pitchFamily="18" charset="0"/>
            </a:endParaRPr>
          </a:p>
        </p:txBody>
      </p:sp>
      <p:sp>
        <p:nvSpPr>
          <p:cNvPr id="3" name="Объект 2"/>
          <p:cNvSpPr>
            <a:spLocks noGrp="1"/>
          </p:cNvSpPr>
          <p:nvPr>
            <p:ph idx="1"/>
          </p:nvPr>
        </p:nvSpPr>
        <p:spPr>
          <a:xfrm>
            <a:off x="-24063" y="997898"/>
            <a:ext cx="7379368" cy="3224462"/>
          </a:xfrm>
        </p:spPr>
        <p:txBody>
          <a:bodyPr>
            <a:normAutofit lnSpcReduction="10000"/>
          </a:bodyPr>
          <a:lstStyle/>
          <a:p>
            <a:pPr marL="0" indent="0" algn="just">
              <a:buNone/>
            </a:pPr>
            <a:r>
              <a:rPr lang="ru-RU" sz="1800" dirty="0">
                <a:latin typeface="Constantia" panose="02030602050306030303" pitchFamily="18" charset="0"/>
              </a:rPr>
              <a:t>Московская </a:t>
            </a:r>
            <a:r>
              <a:rPr lang="ru-RU" sz="1800" dirty="0" smtClean="0">
                <a:latin typeface="Constantia" panose="02030602050306030303" pitchFamily="18" charset="0"/>
              </a:rPr>
              <a:t>битва  – </a:t>
            </a:r>
            <a:r>
              <a:rPr lang="ru-RU" sz="1800" dirty="0">
                <a:latin typeface="Constantia" panose="02030602050306030303" pitchFamily="18" charset="0"/>
              </a:rPr>
              <a:t>самая крупная не только во Второй мировой войне, но и во всей военной истории человечества</a:t>
            </a:r>
            <a:r>
              <a:rPr lang="ru-RU" sz="1800" dirty="0" smtClean="0">
                <a:latin typeface="Constantia" panose="02030602050306030303" pitchFamily="18" charset="0"/>
              </a:rPr>
              <a:t>. Немцы находились в 20 км от Москвы. 5-6 декабря 1941 года советские войска перешли в контрнаступление, а 7-10 января 1942 года развернули общее наступление по всему фронту. Войска Калининского (генерал-полковник И. Ф. Конев), Западного (генерал армии Г. К. Жуков) и Брянского (генерал-полковник И. А. Еременко) фронтов отбросили противника на 100-250 км</a:t>
            </a:r>
            <a:r>
              <a:rPr lang="ru-RU" sz="1800" dirty="0">
                <a:latin typeface="Constantia" panose="02030602050306030303" pitchFamily="18" charset="0"/>
              </a:rPr>
              <a:t>. В битве участвовало более семи миллионов человек. У стен советской столицы вермахт потерпел первое крупнейшее поражение, определившее во многом последующий ход и конечный итог Великой Отечественной войны. Оценивая победу Красной армии в Московской битве, Г. К. Жуков писал, что именно тогда «была заложена прочная основа для последующего разгрома фашистской Германии».</a:t>
            </a:r>
          </a:p>
          <a:p>
            <a:pPr marL="0" indent="0" algn="just">
              <a:buNone/>
            </a:pPr>
            <a:endParaRPr lang="ru-RU" sz="1800" dirty="0">
              <a:latin typeface="Constantia" panose="02030602050306030303" pitchFamily="18" charset="0"/>
            </a:endParaRPr>
          </a:p>
        </p:txBody>
      </p:sp>
      <p:pic>
        <p:nvPicPr>
          <p:cNvPr id="4" name="Рисунок 3"/>
          <p:cNvPicPr>
            <a:picLocks noChangeAspect="1"/>
          </p:cNvPicPr>
          <p:nvPr/>
        </p:nvPicPr>
        <p:blipFill rotWithShape="1">
          <a:blip r:embed="rId2"/>
          <a:srcRect l="1817" t="951" r="1703" b="1223"/>
          <a:stretch/>
        </p:blipFill>
        <p:spPr>
          <a:xfrm>
            <a:off x="7323221" y="1147011"/>
            <a:ext cx="4684295" cy="5526504"/>
          </a:xfrm>
          <a:prstGeom prst="rect">
            <a:avLst/>
          </a:prstGeom>
        </p:spPr>
      </p:pic>
      <p:pic>
        <p:nvPicPr>
          <p:cNvPr id="5" name="Рисунок 4"/>
          <p:cNvPicPr>
            <a:picLocks noChangeAspect="1"/>
          </p:cNvPicPr>
          <p:nvPr/>
        </p:nvPicPr>
        <p:blipFill>
          <a:blip r:embed="rId3"/>
          <a:stretch>
            <a:fillRect/>
          </a:stretch>
        </p:blipFill>
        <p:spPr>
          <a:xfrm>
            <a:off x="1820779" y="4162926"/>
            <a:ext cx="4211052" cy="2695074"/>
          </a:xfrm>
          <a:prstGeom prst="rect">
            <a:avLst/>
          </a:prstGeom>
        </p:spPr>
      </p:pic>
    </p:spTree>
    <p:extLst>
      <p:ext uri="{BB962C8B-B14F-4D97-AF65-F5344CB8AC3E}">
        <p14:creationId xmlns:p14="http://schemas.microsoft.com/office/powerpoint/2010/main" val="539535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3052</Words>
  <Application>Microsoft Office PowerPoint</Application>
  <PresentationFormat>Широкоэкранный</PresentationFormat>
  <Paragraphs>97</Paragraphs>
  <Slides>22</Slides>
  <Notes>0</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Calibri Light</vt:lpstr>
      <vt:lpstr>Constantia</vt:lpstr>
      <vt:lpstr>Times New Roman</vt:lpstr>
      <vt:lpstr>Тема Office</vt:lpstr>
      <vt:lpstr>МКУ «Приобская библиотека семейного чтения»  МО городское поселение Приобье </vt:lpstr>
      <vt:lpstr>«Великая Отечественная  в именах и датах»</vt:lpstr>
      <vt:lpstr>Презентация PowerPoint</vt:lpstr>
      <vt:lpstr>Презентация PowerPoint</vt:lpstr>
      <vt:lpstr>22 июня 1941 года…</vt:lpstr>
      <vt:lpstr>Крепость над Бугом</vt:lpstr>
      <vt:lpstr>Презентация PowerPoint</vt:lpstr>
      <vt:lpstr>Вставай, страна огромная</vt:lpstr>
      <vt:lpstr>Битва за Москву сентябрь 1941 – апрель 1942</vt:lpstr>
      <vt:lpstr>Презентация PowerPoint</vt:lpstr>
      <vt:lpstr>Блокада Ленинграда 8 сентября 1941 – 27 января 1944</vt:lpstr>
      <vt:lpstr>Презентация PowerPoint</vt:lpstr>
      <vt:lpstr>Сталинградская битва июль 1942 – февраль 1943 </vt:lpstr>
      <vt:lpstr>Презентация PowerPoint</vt:lpstr>
      <vt:lpstr>Курская дуга 5 июля – 23 августа 1943 г.</vt:lpstr>
      <vt:lpstr>Презентация PowerPoint</vt:lpstr>
      <vt:lpstr>В тылу врага</vt:lpstr>
      <vt:lpstr>Презентация PowerPoint</vt:lpstr>
      <vt:lpstr>Главной силой, которая смогла победить фашистскую Германию, безусловно, является советский народ. Однако без должного руководства на полях сражений никому бы не удалось взять верх над сильным противником. Советские военачальники проявили огромное мужество и показали уровень военного искусства. Множество военных операций, которые были подготовлены и проведены нашими полководцами, до сегодняшних дней вызывают восхищение и гордость за Отечество. Советские полководцы Великой Отечественной войны навсегда остались в памяти всех, кто любит и почитает свою страну, кто сумел завершить начатую войну 22 июня 1941 года.</vt:lpstr>
      <vt:lpstr>Презентация PowerPoint</vt:lpstr>
      <vt:lpstr>Библиографический список книг, представленных на выставке</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55</cp:revision>
  <dcterms:created xsi:type="dcterms:W3CDTF">2018-04-25T03:14:45Z</dcterms:created>
  <dcterms:modified xsi:type="dcterms:W3CDTF">2018-05-03T06:07:17Z</dcterms:modified>
</cp:coreProperties>
</file>