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9" r:id="rId9"/>
    <p:sldId id="271" r:id="rId10"/>
    <p:sldId id="270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A8A8-596C-4AAC-B3B9-38F6B2744C04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366B-DB79-4A5A-8570-5FC7C6B3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97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A8A8-596C-4AAC-B3B9-38F6B2744C04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366B-DB79-4A5A-8570-5FC7C6B3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4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A8A8-596C-4AAC-B3B9-38F6B2744C04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366B-DB79-4A5A-8570-5FC7C6B3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0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A8A8-596C-4AAC-B3B9-38F6B2744C04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366B-DB79-4A5A-8570-5FC7C6B3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5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A8A8-596C-4AAC-B3B9-38F6B2744C04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366B-DB79-4A5A-8570-5FC7C6B3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66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A8A8-596C-4AAC-B3B9-38F6B2744C04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366B-DB79-4A5A-8570-5FC7C6B3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15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A8A8-596C-4AAC-B3B9-38F6B2744C04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366B-DB79-4A5A-8570-5FC7C6B3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7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A8A8-596C-4AAC-B3B9-38F6B2744C04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366B-DB79-4A5A-8570-5FC7C6B3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2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A8A8-596C-4AAC-B3B9-38F6B2744C04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366B-DB79-4A5A-8570-5FC7C6B3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1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A8A8-596C-4AAC-B3B9-38F6B2744C04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366B-DB79-4A5A-8570-5FC7C6B3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8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A8A8-596C-4AAC-B3B9-38F6B2744C04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366B-DB79-4A5A-8570-5FC7C6B3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4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A8A8-596C-4AAC-B3B9-38F6B2744C04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7366B-DB79-4A5A-8570-5FC7C6B3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5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29883"/>
            <a:ext cx="9144000" cy="94156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onstantia" panose="02030602050306030303" pitchFamily="18" charset="0"/>
              </a:rPr>
              <a:t>МКУ «Приобская библиотека семейного чтения» МО городское поселение Приобье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778034"/>
            <a:ext cx="9144000" cy="2479766"/>
          </a:xfrm>
        </p:spPr>
        <p:txBody>
          <a:bodyPr>
            <a:normAutofit fontScale="77500" lnSpcReduction="20000"/>
          </a:bodyPr>
          <a:lstStyle/>
          <a:p>
            <a:r>
              <a:rPr lang="ru-RU" sz="4100" b="1" dirty="0">
                <a:latin typeface="Constantia" panose="02030602050306030303" pitchFamily="18" charset="0"/>
              </a:rPr>
              <a:t>представляет </a:t>
            </a:r>
            <a:r>
              <a:rPr lang="ru-RU" sz="4100" b="1" dirty="0" smtClean="0">
                <a:latin typeface="Constantia" panose="02030602050306030303" pitchFamily="18" charset="0"/>
              </a:rPr>
              <a:t>мультимедийную </a:t>
            </a:r>
            <a:r>
              <a:rPr lang="ru-RU" sz="4100" b="1" dirty="0">
                <a:latin typeface="Constantia" panose="02030602050306030303" pitchFamily="18" charset="0"/>
              </a:rPr>
              <a:t>выставку,</a:t>
            </a:r>
          </a:p>
          <a:p>
            <a:r>
              <a:rPr lang="ru-RU" sz="4100" b="1" dirty="0">
                <a:latin typeface="Constantia" panose="02030602050306030303" pitchFamily="18" charset="0"/>
              </a:rPr>
              <a:t> посвященную </a:t>
            </a:r>
            <a:r>
              <a:rPr lang="ru-RU" sz="4100" b="1" dirty="0" smtClean="0">
                <a:latin typeface="Constantia" panose="02030602050306030303" pitchFamily="18" charset="0"/>
              </a:rPr>
              <a:t>90-летию </a:t>
            </a:r>
            <a:r>
              <a:rPr lang="ru-RU" sz="4100" b="1" dirty="0">
                <a:latin typeface="Constantia" panose="02030602050306030303" pitchFamily="18" charset="0"/>
              </a:rPr>
              <a:t>со дня рождения </a:t>
            </a:r>
          </a:p>
          <a:p>
            <a:r>
              <a:rPr lang="ru-RU" sz="4100" b="1" dirty="0" smtClean="0">
                <a:latin typeface="Constantia" panose="02030602050306030303" pitchFamily="18" charset="0"/>
              </a:rPr>
              <a:t>Маргариты Кузьминичны </a:t>
            </a:r>
          </a:p>
          <a:p>
            <a:r>
              <a:rPr lang="ru-RU" sz="4100" b="1" dirty="0" err="1" smtClean="0">
                <a:latin typeface="Constantia" panose="02030602050306030303" pitchFamily="18" charset="0"/>
              </a:rPr>
              <a:t>Анисимковой</a:t>
            </a:r>
            <a:endParaRPr lang="ru-RU" sz="4100" b="1" dirty="0">
              <a:latin typeface="Constantia" panose="02030602050306030303" pitchFamily="18" charset="0"/>
            </a:endParaRPr>
          </a:p>
          <a:p>
            <a:r>
              <a:rPr lang="ru-RU" sz="4100" b="1" dirty="0">
                <a:latin typeface="Constantia" panose="02030602050306030303" pitchFamily="18" charset="0"/>
              </a:rPr>
              <a:t> (</a:t>
            </a:r>
            <a:r>
              <a:rPr lang="ru-RU" sz="4100" b="1" dirty="0" smtClean="0">
                <a:latin typeface="Constantia" panose="02030602050306030303" pitchFamily="18" charset="0"/>
              </a:rPr>
              <a:t>1928-2013)</a:t>
            </a:r>
            <a:endParaRPr lang="ru-RU" sz="4100" b="1" dirty="0">
              <a:latin typeface="Constantia" panose="0203060205030603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0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6" y="330927"/>
            <a:ext cx="1975867" cy="26125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98" y="3807319"/>
            <a:ext cx="1811383" cy="2716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98" y="350521"/>
            <a:ext cx="1802673" cy="2612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31" y="389709"/>
            <a:ext cx="1881051" cy="25733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94" y="3842598"/>
            <a:ext cx="1680755" cy="26457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94" y="409303"/>
            <a:ext cx="1874410" cy="2534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69" y="3807319"/>
            <a:ext cx="1932814" cy="27162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33" y="3765614"/>
            <a:ext cx="1911098" cy="27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" y="1369653"/>
            <a:ext cx="5495109" cy="42472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56069" y="1"/>
            <a:ext cx="663593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nstantia" panose="02030602050306030303" pitchFamily="18" charset="0"/>
              </a:rPr>
              <a:t>Без великолепных романов Маргариты </a:t>
            </a:r>
            <a:r>
              <a:rPr lang="ru-RU" sz="2800" dirty="0" err="1">
                <a:latin typeface="Constantia" panose="02030602050306030303" pitchFamily="18" charset="0"/>
              </a:rPr>
              <a:t>Анисимковой</a:t>
            </a:r>
            <a:r>
              <a:rPr lang="ru-RU" sz="2800" dirty="0">
                <a:latin typeface="Constantia" panose="02030602050306030303" pitchFamily="18" charset="0"/>
              </a:rPr>
              <a:t> трудно представить прошлое Сибири и России. Ее перу принадлежит более двадцати произведений, среди которых шесть исторических романов. Все они заслужили высокую оценку литературных критиков и получили читательское признание. «Меня хвалят, но я недовольна собой: считаю, что можно написать и лучше. Я всегда в сомнении. Мне кажется, я мало сделала»,- </a:t>
            </a:r>
            <a:r>
              <a:rPr lang="ru-RU" sz="2800" dirty="0" smtClean="0">
                <a:latin typeface="Constantia" panose="02030602050306030303" pitchFamily="18" charset="0"/>
              </a:rPr>
              <a:t>переживала </a:t>
            </a:r>
            <a:r>
              <a:rPr lang="ru-RU" sz="2800" dirty="0">
                <a:latin typeface="Constantia" panose="02030602050306030303" pitchFamily="18" charset="0"/>
              </a:rPr>
              <a:t>Маргарита Кузьминична. </a:t>
            </a:r>
            <a:endParaRPr lang="ru-RU" sz="2800" dirty="0" smtClean="0">
              <a:latin typeface="Constantia" panose="02030602050306030303" pitchFamily="18" charset="0"/>
            </a:endParaRPr>
          </a:p>
          <a:p>
            <a:pPr algn="just"/>
            <a:r>
              <a:rPr lang="ru-RU" sz="2800" dirty="0" smtClean="0">
                <a:latin typeface="Constantia" panose="02030602050306030303" pitchFamily="18" charset="0"/>
              </a:rPr>
              <a:t>Ее не стало </a:t>
            </a:r>
            <a:r>
              <a:rPr lang="ru-RU" sz="2800" dirty="0">
                <a:latin typeface="Constantia" panose="02030602050306030303" pitchFamily="18" charset="0"/>
              </a:rPr>
              <a:t>15 мая 2013 года. Похоронена в г. </a:t>
            </a:r>
            <a:r>
              <a:rPr lang="ru-RU" sz="2800" dirty="0" smtClean="0">
                <a:latin typeface="Constantia" panose="02030602050306030303" pitchFamily="18" charset="0"/>
              </a:rPr>
              <a:t>Нижневартовске.</a:t>
            </a:r>
            <a:endParaRPr lang="ru-RU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23404"/>
          </a:xfrm>
        </p:spPr>
        <p:txBody>
          <a:bodyPr/>
          <a:lstStyle/>
          <a:p>
            <a:pPr algn="ctr"/>
            <a:r>
              <a:rPr lang="ru-RU" b="1" dirty="0" smtClean="0">
                <a:latin typeface="Constantia" panose="02030602050306030303" pitchFamily="18" charset="0"/>
              </a:rPr>
              <a:t>Библиография</a:t>
            </a:r>
            <a:endParaRPr lang="ru-RU" b="1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39" y="1123404"/>
            <a:ext cx="11530149" cy="54428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Constantia" panose="02030602050306030303" pitchFamily="18" charset="0"/>
              </a:rPr>
              <a:t>Отдельные издания</a:t>
            </a:r>
          </a:p>
          <a:p>
            <a:pPr marL="0" indent="0">
              <a:buNone/>
            </a:pPr>
            <a:r>
              <a:rPr lang="ru-RU" sz="1800" dirty="0"/>
              <a:t> </a:t>
            </a:r>
          </a:p>
          <a:p>
            <a:pPr marL="0" indent="0" algn="just">
              <a:buNone/>
            </a:pPr>
            <a:r>
              <a:rPr lang="ru-RU" sz="1900" dirty="0">
                <a:latin typeface="Constantia" panose="02030602050306030303" pitchFamily="18" charset="0"/>
              </a:rPr>
              <a:t>1. </a:t>
            </a:r>
            <a:r>
              <a:rPr lang="ru-RU" sz="1900" dirty="0" err="1">
                <a:latin typeface="Constantia" panose="02030602050306030303" pitchFamily="18" charset="0"/>
              </a:rPr>
              <a:t>Ваули</a:t>
            </a:r>
            <a:r>
              <a:rPr lang="ru-RU" sz="1900" dirty="0">
                <a:latin typeface="Constantia" panose="02030602050306030303" pitchFamily="18" charset="0"/>
              </a:rPr>
              <a:t> : ист. повесть / М. К. </a:t>
            </a:r>
            <a:r>
              <a:rPr lang="ru-RU" sz="1900" dirty="0" err="1">
                <a:latin typeface="Constantia" panose="02030602050306030303" pitchFamily="18" charset="0"/>
              </a:rPr>
              <a:t>Анисимкова</a:t>
            </a:r>
            <a:r>
              <a:rPr lang="ru-RU" sz="1900" dirty="0">
                <a:latin typeface="Constantia" panose="02030602050306030303" pitchFamily="18" charset="0"/>
              </a:rPr>
              <a:t> ; науч. </a:t>
            </a:r>
            <a:r>
              <a:rPr lang="ru-RU" sz="1900" dirty="0" err="1">
                <a:latin typeface="Constantia" panose="02030602050306030303" pitchFamily="18" charset="0"/>
              </a:rPr>
              <a:t>конс</a:t>
            </a:r>
            <a:r>
              <a:rPr lang="ru-RU" sz="1900" dirty="0">
                <a:latin typeface="Constantia" panose="02030602050306030303" pitchFamily="18" charset="0"/>
              </a:rPr>
              <a:t>., авт. </a:t>
            </a:r>
            <a:r>
              <a:rPr lang="ru-RU" sz="1900" dirty="0" err="1">
                <a:latin typeface="Constantia" panose="02030602050306030303" pitchFamily="18" charset="0"/>
              </a:rPr>
              <a:t>послесл</a:t>
            </a:r>
            <a:r>
              <a:rPr lang="ru-RU" sz="1900" dirty="0">
                <a:latin typeface="Constantia" panose="02030602050306030303" pitchFamily="18" charset="0"/>
              </a:rPr>
              <a:t>., пояснит. слов. М. </a:t>
            </a:r>
            <a:r>
              <a:rPr lang="ru-RU" sz="1900" dirty="0" err="1">
                <a:latin typeface="Constantia" panose="02030602050306030303" pitchFamily="18" charset="0"/>
              </a:rPr>
              <a:t>Бударин</a:t>
            </a:r>
            <a:r>
              <a:rPr lang="ru-RU" sz="1900" dirty="0">
                <a:latin typeface="Constantia" panose="02030602050306030303" pitchFamily="18" charset="0"/>
              </a:rPr>
              <a:t> ; ил. В. А. </a:t>
            </a:r>
            <a:r>
              <a:rPr lang="ru-RU" sz="1900" dirty="0" err="1">
                <a:latin typeface="Constantia" panose="02030602050306030303" pitchFamily="18" charset="0"/>
              </a:rPr>
              <a:t>Игошева</a:t>
            </a:r>
            <a:r>
              <a:rPr lang="ru-RU" sz="1900" dirty="0">
                <a:latin typeface="Constantia" panose="02030602050306030303" pitchFamily="18" charset="0"/>
              </a:rPr>
              <a:t>. – Свердловск : Сред.-Урал. кн. изд-во, 1980. – 190 с. : ил.</a:t>
            </a:r>
          </a:p>
          <a:p>
            <a:pPr marL="0" indent="0" algn="just">
              <a:buNone/>
            </a:pPr>
            <a:r>
              <a:rPr lang="ru-RU" sz="1900" dirty="0">
                <a:latin typeface="Constantia" panose="02030602050306030303" pitchFamily="18" charset="0"/>
              </a:rPr>
              <a:t>2. Лицом к ветрам : повесть / М. К. </a:t>
            </a:r>
            <a:r>
              <a:rPr lang="ru-RU" sz="1900" dirty="0" err="1">
                <a:latin typeface="Constantia" panose="02030602050306030303" pitchFamily="18" charset="0"/>
              </a:rPr>
              <a:t>Анисимкова</a:t>
            </a:r>
            <a:r>
              <a:rPr lang="ru-RU" sz="1900" dirty="0">
                <a:latin typeface="Constantia" panose="02030602050306030303" pitchFamily="18" charset="0"/>
              </a:rPr>
              <a:t> ; ил. Е. А. </a:t>
            </a:r>
            <a:r>
              <a:rPr lang="ru-RU" sz="1900" dirty="0" err="1">
                <a:latin typeface="Constantia" panose="02030602050306030303" pitchFamily="18" charset="0"/>
              </a:rPr>
              <a:t>Бортникова</a:t>
            </a:r>
            <a:r>
              <a:rPr lang="ru-RU" sz="1900" dirty="0">
                <a:latin typeface="Constantia" panose="02030602050306030303" pitchFamily="18" charset="0"/>
              </a:rPr>
              <a:t>. – Свердловск : Сред.-Урал. кн. изд-во, 1984. – 224 с. : ил. – (Энергия мира).</a:t>
            </a:r>
          </a:p>
          <a:p>
            <a:pPr marL="0" indent="0" algn="just">
              <a:buNone/>
            </a:pPr>
            <a:r>
              <a:rPr lang="ru-RU" sz="1900" dirty="0">
                <a:latin typeface="Constantia" panose="02030602050306030303" pitchFamily="18" charset="0"/>
              </a:rPr>
              <a:t>3. </a:t>
            </a:r>
            <a:r>
              <a:rPr lang="ru-RU" sz="1900" dirty="0" err="1">
                <a:latin typeface="Constantia" panose="02030602050306030303" pitchFamily="18" charset="0"/>
              </a:rPr>
              <a:t>Еганское</a:t>
            </a:r>
            <a:r>
              <a:rPr lang="ru-RU" sz="1900" dirty="0">
                <a:latin typeface="Constantia" panose="02030602050306030303" pitchFamily="18" charset="0"/>
              </a:rPr>
              <a:t> огнище : сказы народов Обского Севера : [для сред. </a:t>
            </a:r>
            <a:r>
              <a:rPr lang="ru-RU" sz="1900" dirty="0" err="1">
                <a:latin typeface="Constantia" panose="02030602050306030303" pitchFamily="18" charset="0"/>
              </a:rPr>
              <a:t>шк</a:t>
            </a:r>
            <a:r>
              <a:rPr lang="ru-RU" sz="1900" dirty="0">
                <a:latin typeface="Constantia" panose="02030602050306030303" pitchFamily="18" charset="0"/>
              </a:rPr>
              <a:t>. возраста] / М. К. </a:t>
            </a:r>
            <a:r>
              <a:rPr lang="ru-RU" sz="1900" dirty="0" err="1">
                <a:latin typeface="Constantia" panose="02030602050306030303" pitchFamily="18" charset="0"/>
              </a:rPr>
              <a:t>Анисимкова</a:t>
            </a:r>
            <a:r>
              <a:rPr lang="ru-RU" sz="1900" dirty="0">
                <a:latin typeface="Constantia" panose="02030602050306030303" pitchFamily="18" charset="0"/>
              </a:rPr>
              <a:t> ; </a:t>
            </a:r>
            <a:r>
              <a:rPr lang="ru-RU" sz="1900" dirty="0" err="1">
                <a:latin typeface="Constantia" panose="02030602050306030303" pitchFamily="18" charset="0"/>
              </a:rPr>
              <a:t>худож</a:t>
            </a:r>
            <a:r>
              <a:rPr lang="ru-RU" sz="1900" dirty="0">
                <a:latin typeface="Constantia" panose="02030602050306030303" pitchFamily="18" charset="0"/>
              </a:rPr>
              <a:t>. З. Ф. Лаврентьев. – М. : Сов. Россия, 1988. – 240 с. : ил.</a:t>
            </a:r>
          </a:p>
          <a:p>
            <a:pPr marL="0" indent="0" algn="just">
              <a:buNone/>
            </a:pPr>
            <a:r>
              <a:rPr lang="ru-RU" sz="1900" dirty="0">
                <a:latin typeface="Constantia" panose="02030602050306030303" pitchFamily="18" charset="0"/>
              </a:rPr>
              <a:t>4. Порушенная невеста : ист. роман / М. К. </a:t>
            </a:r>
            <a:r>
              <a:rPr lang="ru-RU" sz="1900" dirty="0" err="1">
                <a:latin typeface="Constantia" panose="02030602050306030303" pitchFamily="18" charset="0"/>
              </a:rPr>
              <a:t>Анисимкова</a:t>
            </a:r>
            <a:r>
              <a:rPr lang="ru-RU" sz="1900" dirty="0">
                <a:latin typeface="Constantia" panose="02030602050306030303" pitchFamily="18" charset="0"/>
              </a:rPr>
              <a:t> ; </a:t>
            </a:r>
            <a:r>
              <a:rPr lang="ru-RU" sz="1900" dirty="0" err="1">
                <a:latin typeface="Constantia" panose="02030602050306030303" pitchFamily="18" charset="0"/>
              </a:rPr>
              <a:t>послесл</a:t>
            </a:r>
            <a:r>
              <a:rPr lang="ru-RU" sz="1900" dirty="0">
                <a:latin typeface="Constantia" panose="02030602050306030303" pitchFamily="18" charset="0"/>
              </a:rPr>
              <a:t>. Е. Неверовой ; </a:t>
            </a:r>
            <a:r>
              <a:rPr lang="ru-RU" sz="1900" dirty="0" err="1">
                <a:latin typeface="Constantia" panose="02030602050306030303" pitchFamily="18" charset="0"/>
              </a:rPr>
              <a:t>худож</a:t>
            </a:r>
            <a:r>
              <a:rPr lang="ru-RU" sz="1900" dirty="0">
                <a:latin typeface="Constantia" panose="02030602050306030303" pitchFamily="18" charset="0"/>
              </a:rPr>
              <a:t>. С. </a:t>
            </a:r>
            <a:r>
              <a:rPr lang="ru-RU" sz="1900" dirty="0" err="1">
                <a:latin typeface="Constantia" panose="02030602050306030303" pitchFamily="18" charset="0"/>
              </a:rPr>
              <a:t>Паус</a:t>
            </a:r>
            <a:r>
              <a:rPr lang="ru-RU" sz="1900" dirty="0">
                <a:latin typeface="Constantia" panose="02030602050306030303" pitchFamily="18" charset="0"/>
              </a:rPr>
              <a:t>. – Екатеринбург : Сред.-Урал. кн. изд-во, 1994. – 361 с. : ил.</a:t>
            </a:r>
          </a:p>
          <a:p>
            <a:pPr marL="0" indent="0" algn="just">
              <a:buNone/>
            </a:pPr>
            <a:r>
              <a:rPr lang="ru-RU" sz="1900" dirty="0">
                <a:latin typeface="Constantia" panose="02030602050306030303" pitchFamily="18" charset="0"/>
              </a:rPr>
              <a:t>5. Плач гагары : ист. роман / М. К. </a:t>
            </a:r>
            <a:r>
              <a:rPr lang="ru-RU" sz="1900" dirty="0" err="1">
                <a:latin typeface="Constantia" panose="02030602050306030303" pitchFamily="18" charset="0"/>
              </a:rPr>
              <a:t>Анисимкова</a:t>
            </a:r>
            <a:r>
              <a:rPr lang="ru-RU" sz="1900" dirty="0">
                <a:latin typeface="Constantia" panose="02030602050306030303" pitchFamily="18" charset="0"/>
              </a:rPr>
              <a:t> ; рис. А. В. Коротича. – Екатеринбург : Сред.-Урал. кн. изд-во, 1997. – 528 с. : ил. – (Посвящается 25-летию Нижневартовска).</a:t>
            </a:r>
          </a:p>
          <a:p>
            <a:pPr marL="0" indent="0" algn="just">
              <a:buNone/>
            </a:pPr>
            <a:r>
              <a:rPr lang="ru-RU" sz="1900" dirty="0">
                <a:latin typeface="Constantia" panose="02030602050306030303" pitchFamily="18" charset="0"/>
              </a:rPr>
              <a:t>6. Наледь: ист. роман / М. К. </a:t>
            </a:r>
            <a:r>
              <a:rPr lang="ru-RU" sz="1900" dirty="0" err="1">
                <a:latin typeface="Constantia" panose="02030602050306030303" pitchFamily="18" charset="0"/>
              </a:rPr>
              <a:t>Анисимкова</a:t>
            </a:r>
            <a:r>
              <a:rPr lang="ru-RU" sz="1900" dirty="0">
                <a:latin typeface="Constantia" panose="02030602050306030303" pitchFamily="18" charset="0"/>
              </a:rPr>
              <a:t>. – Екатеринбург : Сред.-Урал. кн. изд-во. Новое время, 2000. – 432 с. : ил.</a:t>
            </a:r>
          </a:p>
          <a:p>
            <a:pPr marL="0" indent="0" algn="just">
              <a:buNone/>
            </a:pPr>
            <a:r>
              <a:rPr lang="ru-RU" sz="1900" dirty="0">
                <a:latin typeface="Constantia" panose="02030602050306030303" pitchFamily="18" charset="0"/>
              </a:rPr>
              <a:t>7. Солнечная землянка : повесть и рассказы / М. К. </a:t>
            </a:r>
            <a:r>
              <a:rPr lang="ru-RU" sz="1900" dirty="0" err="1">
                <a:latin typeface="Constantia" panose="02030602050306030303" pitchFamily="18" charset="0"/>
              </a:rPr>
              <a:t>Анисимкова</a:t>
            </a:r>
            <a:r>
              <a:rPr lang="ru-RU" sz="1900" dirty="0">
                <a:latin typeface="Constantia" panose="02030602050306030303" pitchFamily="18" charset="0"/>
              </a:rPr>
              <a:t>. – Екатеринбург : </a:t>
            </a:r>
            <a:r>
              <a:rPr lang="ru-RU" sz="1900" dirty="0" err="1">
                <a:latin typeface="Constantia" panose="02030602050306030303" pitchFamily="18" charset="0"/>
              </a:rPr>
              <a:t>Пакрус</a:t>
            </a:r>
            <a:r>
              <a:rPr lang="ru-RU" sz="1900" dirty="0">
                <a:latin typeface="Constantia" panose="02030602050306030303" pitchFamily="18" charset="0"/>
              </a:rPr>
              <a:t>, 2005. – 350 с.</a:t>
            </a:r>
          </a:p>
          <a:p>
            <a:pPr marL="0" indent="0" algn="just">
              <a:buNone/>
            </a:pPr>
            <a:r>
              <a:rPr lang="ru-RU" sz="1900" dirty="0">
                <a:latin typeface="Constantia" panose="02030602050306030303" pitchFamily="18" charset="0"/>
              </a:rPr>
              <a:t>8. </a:t>
            </a:r>
            <a:r>
              <a:rPr lang="ru-RU" sz="1900" dirty="0" err="1">
                <a:latin typeface="Constantia" panose="02030602050306030303" pitchFamily="18" charset="0"/>
              </a:rPr>
              <a:t>Мангазея</a:t>
            </a:r>
            <a:r>
              <a:rPr lang="ru-RU" sz="1900" dirty="0">
                <a:latin typeface="Constantia" panose="02030602050306030303" pitchFamily="18" charset="0"/>
              </a:rPr>
              <a:t> или Златом кипящая царская вотчина : ист. роман / М. К. </a:t>
            </a:r>
            <a:r>
              <a:rPr lang="ru-RU" sz="1900" dirty="0" err="1">
                <a:latin typeface="Constantia" panose="02030602050306030303" pitchFamily="18" charset="0"/>
              </a:rPr>
              <a:t>Анисимкова</a:t>
            </a:r>
            <a:r>
              <a:rPr lang="ru-RU" sz="1900" dirty="0">
                <a:latin typeface="Constantia" panose="02030602050306030303" pitchFamily="18" charset="0"/>
              </a:rPr>
              <a:t> ; [</a:t>
            </a:r>
            <a:r>
              <a:rPr lang="ru-RU" sz="1900" dirty="0" err="1">
                <a:latin typeface="Constantia" panose="02030602050306030303" pitchFamily="18" charset="0"/>
              </a:rPr>
              <a:t>худож</a:t>
            </a:r>
            <a:r>
              <a:rPr lang="ru-RU" sz="1900" dirty="0">
                <a:latin typeface="Constantia" panose="02030602050306030303" pitchFamily="18" charset="0"/>
              </a:rPr>
              <a:t>. Н. Г. </a:t>
            </a:r>
            <a:r>
              <a:rPr lang="ru-RU" sz="1900" dirty="0" err="1">
                <a:latin typeface="Constantia" panose="02030602050306030303" pitchFamily="18" charset="0"/>
              </a:rPr>
              <a:t>Курач</a:t>
            </a:r>
            <a:r>
              <a:rPr lang="ru-RU" sz="1900" dirty="0">
                <a:latin typeface="Constantia" panose="02030602050306030303" pitchFamily="18" charset="0"/>
              </a:rPr>
              <a:t>]. – Екатеринбург : </a:t>
            </a:r>
            <a:r>
              <a:rPr lang="ru-RU" sz="1900" dirty="0" err="1">
                <a:latin typeface="Constantia" panose="02030602050306030303" pitchFamily="18" charset="0"/>
              </a:rPr>
              <a:t>Пакрус</a:t>
            </a:r>
            <a:r>
              <a:rPr lang="ru-RU" sz="1900" dirty="0">
                <a:latin typeface="Constantia" panose="02030602050306030303" pitchFamily="18" charset="0"/>
              </a:rPr>
              <a:t>, 2008. – 445 с.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729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" y="519339"/>
            <a:ext cx="11782697" cy="4862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Публикации </a:t>
            </a:r>
            <a:r>
              <a:rPr lang="ru-RU" b="1" dirty="0">
                <a:latin typeface="Constantia" panose="02030602050306030303" pitchFamily="18" charset="0"/>
              </a:rPr>
              <a:t>в </a:t>
            </a:r>
            <a:r>
              <a:rPr lang="ru-RU" b="1" dirty="0" smtClean="0">
                <a:latin typeface="Constantia" panose="02030602050306030303" pitchFamily="18" charset="0"/>
              </a:rPr>
              <a:t>сборниках</a:t>
            </a:r>
          </a:p>
          <a:p>
            <a:pPr marL="0" indent="0" algn="ctr">
              <a:buNone/>
            </a:pPr>
            <a:endParaRPr lang="ru-RU" b="1" dirty="0"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Constantia" panose="02030602050306030303" pitchFamily="18" charset="0"/>
              </a:rPr>
              <a:t>Художественные произведения</a:t>
            </a:r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9. Начало : [из романа «Наледь»] / М. К. </a:t>
            </a:r>
            <a:r>
              <a:rPr lang="ru-RU" sz="1800" dirty="0" err="1">
                <a:latin typeface="Constantia" panose="02030602050306030303" pitchFamily="18" charset="0"/>
              </a:rPr>
              <a:t>Анисимкова</a:t>
            </a:r>
            <a:r>
              <a:rPr lang="ru-RU" sz="1800" dirty="0">
                <a:latin typeface="Constantia" panose="02030602050306030303" pitchFamily="18" charset="0"/>
              </a:rPr>
              <a:t> // </a:t>
            </a:r>
            <a:r>
              <a:rPr lang="ru-RU" sz="1800" dirty="0" err="1">
                <a:latin typeface="Constantia" panose="02030602050306030303" pitchFamily="18" charset="0"/>
              </a:rPr>
              <a:t>Эринтур</a:t>
            </a:r>
            <a:r>
              <a:rPr lang="ru-RU" sz="1800" dirty="0">
                <a:latin typeface="Constantia" panose="02030602050306030303" pitchFamily="18" charset="0"/>
              </a:rPr>
              <a:t> (Поющее озеро). – Ханты-Мансийск, 1996. – </a:t>
            </a:r>
            <a:r>
              <a:rPr lang="ru-RU" sz="1800" dirty="0" err="1">
                <a:latin typeface="Constantia" panose="02030602050306030303" pitchFamily="18" charset="0"/>
              </a:rPr>
              <a:t>Вып</a:t>
            </a:r>
            <a:r>
              <a:rPr lang="ru-RU" sz="1800" dirty="0">
                <a:latin typeface="Constantia" panose="02030602050306030303" pitchFamily="18" charset="0"/>
              </a:rPr>
              <a:t>. 1. – С. 21–100.</a:t>
            </a:r>
          </a:p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10. </a:t>
            </a:r>
            <a:r>
              <a:rPr lang="ru-RU" sz="1800" dirty="0" err="1">
                <a:latin typeface="Constantia" panose="02030602050306030303" pitchFamily="18" charset="0"/>
              </a:rPr>
              <a:t>Янгал-Маа</a:t>
            </a:r>
            <a:r>
              <a:rPr lang="ru-RU" sz="1800" dirty="0">
                <a:latin typeface="Constantia" panose="02030602050306030303" pitchFamily="18" charset="0"/>
              </a:rPr>
              <a:t> (Тундра) / М. К. </a:t>
            </a:r>
            <a:r>
              <a:rPr lang="ru-RU" sz="1800" dirty="0" err="1">
                <a:latin typeface="Constantia" panose="02030602050306030303" pitchFamily="18" charset="0"/>
              </a:rPr>
              <a:t>Анисимкова</a:t>
            </a:r>
            <a:r>
              <a:rPr lang="ru-RU" sz="1800" dirty="0">
                <a:latin typeface="Constantia" panose="02030602050306030303" pitchFamily="18" charset="0"/>
              </a:rPr>
              <a:t> ; предисл. А. Мищенко // </a:t>
            </a:r>
            <a:r>
              <a:rPr lang="ru-RU" sz="1800" dirty="0" err="1">
                <a:latin typeface="Constantia" panose="02030602050306030303" pitchFamily="18" charset="0"/>
              </a:rPr>
              <a:t>Эринтур</a:t>
            </a:r>
            <a:r>
              <a:rPr lang="ru-RU" sz="1800" dirty="0">
                <a:latin typeface="Constantia" panose="02030602050306030303" pitchFamily="18" charset="0"/>
              </a:rPr>
              <a:t> (Поющее озеро). – Ханты-Мансийск, 1998. – </a:t>
            </a:r>
            <a:r>
              <a:rPr lang="ru-RU" sz="1800" dirty="0" err="1">
                <a:latin typeface="Constantia" panose="02030602050306030303" pitchFamily="18" charset="0"/>
              </a:rPr>
              <a:t>Вып</a:t>
            </a:r>
            <a:r>
              <a:rPr lang="ru-RU" sz="1800" dirty="0">
                <a:latin typeface="Constantia" panose="02030602050306030303" pitchFamily="18" charset="0"/>
              </a:rPr>
              <a:t>. 3. – С. 79–131.</a:t>
            </a:r>
          </a:p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11. </a:t>
            </a:r>
            <a:r>
              <a:rPr lang="ru-RU" sz="1800" dirty="0" err="1">
                <a:latin typeface="Constantia" panose="02030602050306030303" pitchFamily="18" charset="0"/>
              </a:rPr>
              <a:t>Лейтенантова</a:t>
            </a:r>
            <a:r>
              <a:rPr lang="ru-RU" sz="1800" dirty="0">
                <a:latin typeface="Constantia" panose="02030602050306030303" pitchFamily="18" charset="0"/>
              </a:rPr>
              <a:t> жена : [рассказ] / М. К. </a:t>
            </a:r>
            <a:r>
              <a:rPr lang="ru-RU" sz="1800" dirty="0" err="1">
                <a:latin typeface="Constantia" panose="02030602050306030303" pitchFamily="18" charset="0"/>
              </a:rPr>
              <a:t>Анисимкова</a:t>
            </a:r>
            <a:r>
              <a:rPr lang="ru-RU" sz="1800" dirty="0">
                <a:latin typeface="Constantia" panose="02030602050306030303" pitchFamily="18" charset="0"/>
              </a:rPr>
              <a:t> // </a:t>
            </a:r>
            <a:r>
              <a:rPr lang="ru-RU" sz="1800" dirty="0" err="1">
                <a:latin typeface="Constantia" panose="02030602050306030303" pitchFamily="18" charset="0"/>
              </a:rPr>
              <a:t>Эринтур</a:t>
            </a:r>
            <a:r>
              <a:rPr lang="ru-RU" sz="1800" dirty="0">
                <a:latin typeface="Constantia" panose="02030602050306030303" pitchFamily="18" charset="0"/>
              </a:rPr>
              <a:t> (Поющее озеро). – Екатеринбург, 2005. – </a:t>
            </a:r>
            <a:r>
              <a:rPr lang="ru-RU" sz="1800" dirty="0" err="1">
                <a:latin typeface="Constantia" panose="02030602050306030303" pitchFamily="18" charset="0"/>
              </a:rPr>
              <a:t>Вып</a:t>
            </a:r>
            <a:r>
              <a:rPr lang="ru-RU" sz="1800" dirty="0">
                <a:latin typeface="Constantia" panose="02030602050306030303" pitchFamily="18" charset="0"/>
              </a:rPr>
              <a:t>. 10. – С. 242–257.</a:t>
            </a:r>
          </a:p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12. Невероятные приключения вогула Ерофея </a:t>
            </a:r>
            <a:r>
              <a:rPr lang="ru-RU" sz="1800" dirty="0" err="1">
                <a:latin typeface="Constantia" panose="02030602050306030303" pitchFamily="18" charset="0"/>
              </a:rPr>
              <a:t>Анямова</a:t>
            </a:r>
            <a:r>
              <a:rPr lang="ru-RU" sz="1800" dirty="0">
                <a:latin typeface="Constantia" panose="02030602050306030303" pitchFamily="18" charset="0"/>
              </a:rPr>
              <a:t> : [байки] / М. К. </a:t>
            </a:r>
            <a:r>
              <a:rPr lang="ru-RU" sz="1800" dirty="0" err="1">
                <a:latin typeface="Constantia" panose="02030602050306030303" pitchFamily="18" charset="0"/>
              </a:rPr>
              <a:t>Анисимкова</a:t>
            </a:r>
            <a:r>
              <a:rPr lang="ru-RU" sz="1800" dirty="0">
                <a:latin typeface="Constantia" panose="02030602050306030303" pitchFamily="18" charset="0"/>
              </a:rPr>
              <a:t> // </a:t>
            </a:r>
            <a:r>
              <a:rPr lang="ru-RU" sz="1800" dirty="0" err="1">
                <a:latin typeface="Constantia" panose="02030602050306030303" pitchFamily="18" charset="0"/>
              </a:rPr>
              <a:t>Эринтур</a:t>
            </a:r>
            <a:r>
              <a:rPr lang="ru-RU" sz="1800" dirty="0">
                <a:latin typeface="Constantia" panose="02030602050306030303" pitchFamily="18" charset="0"/>
              </a:rPr>
              <a:t> (Поющее озеро). – Ханты-Мансийск, 2008. – </a:t>
            </a:r>
            <a:r>
              <a:rPr lang="ru-RU" sz="1800" dirty="0" err="1">
                <a:latin typeface="Constantia" panose="02030602050306030303" pitchFamily="18" charset="0"/>
              </a:rPr>
              <a:t>Вып</a:t>
            </a:r>
            <a:r>
              <a:rPr lang="ru-RU" sz="1800" dirty="0">
                <a:latin typeface="Constantia" panose="02030602050306030303" pitchFamily="18" charset="0"/>
              </a:rPr>
              <a:t>. 13. – С. 221–235.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99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34" y="182880"/>
            <a:ext cx="11512732" cy="61308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b="1" dirty="0">
                <a:latin typeface="Constantia" panose="02030602050306030303" pitchFamily="18" charset="0"/>
              </a:rPr>
              <a:t>Публикации о жизни и творчестве</a:t>
            </a:r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13. Рогачев, В. Хлеб и соль прозы Маргариты </a:t>
            </a:r>
            <a:r>
              <a:rPr lang="ru-RU" sz="1800" dirty="0" err="1">
                <a:latin typeface="Constantia" panose="02030602050306030303" pitchFamily="18" charset="0"/>
              </a:rPr>
              <a:t>Анисимковой</a:t>
            </a:r>
            <a:r>
              <a:rPr lang="ru-RU" sz="1800" dirty="0">
                <a:latin typeface="Constantia" panose="02030602050306030303" pitchFamily="18" charset="0"/>
              </a:rPr>
              <a:t> / В. Рогачев // </a:t>
            </a:r>
            <a:r>
              <a:rPr lang="ru-RU" sz="1800" dirty="0" err="1">
                <a:latin typeface="Constantia" panose="02030602050306030303" pitchFamily="18" charset="0"/>
              </a:rPr>
              <a:t>Эринтур</a:t>
            </a:r>
            <a:r>
              <a:rPr lang="ru-RU" sz="1800" dirty="0">
                <a:latin typeface="Constantia" panose="02030602050306030303" pitchFamily="18" charset="0"/>
              </a:rPr>
              <a:t> (Поющее озеро). – Ханты-Мансийск, 1998. – </a:t>
            </a:r>
            <a:r>
              <a:rPr lang="ru-RU" sz="1800" dirty="0" err="1">
                <a:latin typeface="Constantia" panose="02030602050306030303" pitchFamily="18" charset="0"/>
              </a:rPr>
              <a:t>Вып</a:t>
            </a:r>
            <a:r>
              <a:rPr lang="ru-RU" sz="1800" dirty="0">
                <a:latin typeface="Constantia" panose="02030602050306030303" pitchFamily="18" charset="0"/>
              </a:rPr>
              <a:t>. 3. – С. 299–308.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Constantia" panose="02030602050306030303" pitchFamily="18" charset="0"/>
              </a:rPr>
              <a:t>14. Таран</a:t>
            </a:r>
            <a:r>
              <a:rPr lang="ru-RU" sz="1800" dirty="0">
                <a:latin typeface="Constantia" panose="02030602050306030303" pitchFamily="18" charset="0"/>
              </a:rPr>
              <a:t>, Э. В поисках сказки / Э. Таран // Югра. – 2009. – № 1. – С. 54, 55 ; № 2. – С. 50–54.</a:t>
            </a:r>
          </a:p>
          <a:p>
            <a:pPr marL="0" indent="0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b="1" dirty="0">
                <a:latin typeface="Constantia" panose="02030602050306030303" pitchFamily="18" charset="0"/>
              </a:rPr>
              <a:t>Электронные </a:t>
            </a:r>
            <a:r>
              <a:rPr lang="ru-RU" b="1" dirty="0" smtClean="0">
                <a:latin typeface="Constantia" panose="02030602050306030303" pitchFamily="18" charset="0"/>
              </a:rPr>
              <a:t>издания</a:t>
            </a:r>
            <a:endParaRPr lang="ru-RU" b="1" dirty="0"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ru-RU" sz="1800" smtClean="0">
                <a:latin typeface="Constantia" panose="02030602050306030303" pitchFamily="18" charset="0"/>
              </a:rPr>
              <a:t>15. </a:t>
            </a:r>
            <a:r>
              <a:rPr lang="ru-RU" sz="1800" dirty="0" err="1" smtClean="0">
                <a:latin typeface="Constantia" panose="02030602050306030303" pitchFamily="18" charset="0"/>
              </a:rPr>
              <a:t>Анисимкова</a:t>
            </a:r>
            <a:r>
              <a:rPr lang="ru-RU" sz="1800" dirty="0">
                <a:latin typeface="Constantia" panose="02030602050306030303" pitchFamily="18" charset="0"/>
              </a:rPr>
              <a:t>, М. 5-томное собрание сочинений [Электронный ресурс] / М. </a:t>
            </a:r>
            <a:r>
              <a:rPr lang="ru-RU" sz="1800" dirty="0" err="1">
                <a:latin typeface="Constantia" panose="02030602050306030303" pitchFamily="18" charset="0"/>
              </a:rPr>
              <a:t>Анисимкова</a:t>
            </a:r>
            <a:r>
              <a:rPr lang="ru-RU" sz="1800" dirty="0">
                <a:latin typeface="Constantia" panose="02030602050306030303" pitchFamily="18" charset="0"/>
              </a:rPr>
              <a:t>. – Электрон. дан. – Ханты-Мансийск : </a:t>
            </a:r>
            <a:r>
              <a:rPr lang="ru-RU" sz="1800" dirty="0" err="1">
                <a:latin typeface="Constantia" panose="02030602050306030303" pitchFamily="18" charset="0"/>
              </a:rPr>
              <a:t>Издат</a:t>
            </a:r>
            <a:r>
              <a:rPr lang="ru-RU" sz="1800" dirty="0">
                <a:latin typeface="Constantia" panose="02030602050306030303" pitchFamily="18" charset="0"/>
              </a:rPr>
              <a:t>. дом «Новости Югры», 2013. – 1 электрон. опт. диск (CD-ROM).</a:t>
            </a:r>
          </a:p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Т. 1 : </a:t>
            </a:r>
            <a:r>
              <a:rPr lang="ru-RU" sz="1800" dirty="0" err="1">
                <a:latin typeface="Constantia" panose="02030602050306030303" pitchFamily="18" charset="0"/>
              </a:rPr>
              <a:t>Ваули</a:t>
            </a:r>
            <a:r>
              <a:rPr lang="ru-RU" sz="1800" dirty="0">
                <a:latin typeface="Constantia" panose="02030602050306030303" pitchFamily="18" charset="0"/>
              </a:rPr>
              <a:t> : роман.</a:t>
            </a:r>
          </a:p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Т. 2 : Плач гагары : </a:t>
            </a:r>
            <a:r>
              <a:rPr lang="ru-RU" sz="1800" dirty="0" err="1">
                <a:latin typeface="Constantia" panose="02030602050306030303" pitchFamily="18" charset="0"/>
              </a:rPr>
              <a:t>истор</a:t>
            </a:r>
            <a:r>
              <a:rPr lang="ru-RU" sz="1800" dirty="0">
                <a:latin typeface="Constantia" panose="02030602050306030303" pitchFamily="18" charset="0"/>
              </a:rPr>
              <a:t>. роман.</a:t>
            </a:r>
          </a:p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Т. 3 : Эхо : роман.</a:t>
            </a:r>
          </a:p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Т. 4 : </a:t>
            </a:r>
            <a:r>
              <a:rPr lang="ru-RU" sz="1800" dirty="0" err="1">
                <a:latin typeface="Constantia" panose="02030602050306030303" pitchFamily="18" charset="0"/>
              </a:rPr>
              <a:t>Мангазея</a:t>
            </a:r>
            <a:r>
              <a:rPr lang="ru-RU" sz="1800" dirty="0">
                <a:latin typeface="Constantia" panose="02030602050306030303" pitchFamily="18" charset="0"/>
              </a:rPr>
              <a:t> : роман</a:t>
            </a:r>
          </a:p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Т. 5 : Сказы. Невероятные приключения Ерофея </a:t>
            </a:r>
            <a:r>
              <a:rPr lang="ru-RU" sz="1800" dirty="0" err="1">
                <a:latin typeface="Constantia" panose="02030602050306030303" pitchFamily="18" charset="0"/>
              </a:rPr>
              <a:t>Анямова</a:t>
            </a:r>
            <a:endParaRPr lang="ru-RU" sz="1800" dirty="0">
              <a:latin typeface="Constantia" panose="02030602050306030303" pitchFamily="18" charset="0"/>
            </a:endParaRPr>
          </a:p>
          <a:p>
            <a:pPr marL="0" indent="0" algn="r">
              <a:buNone/>
            </a:pPr>
            <a:r>
              <a:rPr lang="ru-RU" sz="1800" dirty="0"/>
              <a:t> </a:t>
            </a:r>
            <a:r>
              <a:rPr lang="ru-RU" sz="1800" dirty="0">
                <a:latin typeface="Constantia" panose="02030602050306030303" pitchFamily="18" charset="0"/>
              </a:rPr>
              <a:t>Составитель: библиограф Л. В. Третьякова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810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32365" y="418011"/>
            <a:ext cx="7724503" cy="4885509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Constantia" panose="02030602050306030303" pitchFamily="18" charset="0"/>
              </a:rPr>
              <a:t>«Гори, сияй моя звезда…»</a:t>
            </a:r>
            <a:endParaRPr lang="ru-RU" sz="9600" b="1" dirty="0">
              <a:ln w="12700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18308" y="1043986"/>
            <a:ext cx="3405188" cy="46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5" y="722811"/>
            <a:ext cx="11808822" cy="582862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Constantia" panose="02030602050306030303" pitchFamily="18" charset="0"/>
              </a:rPr>
              <a:t>Родилась Маргарита Кузьминична </a:t>
            </a:r>
            <a:r>
              <a:rPr lang="ru-RU" dirty="0">
                <a:latin typeface="Constantia" panose="02030602050306030303" pitchFamily="18" charset="0"/>
              </a:rPr>
              <a:t>20 апреля 1928 года в г. </a:t>
            </a:r>
            <a:r>
              <a:rPr lang="ru-RU" dirty="0" err="1">
                <a:latin typeface="Constantia" panose="02030602050306030303" pitchFamily="18" charset="0"/>
              </a:rPr>
              <a:t>Ивдель</a:t>
            </a:r>
            <a:r>
              <a:rPr lang="ru-RU" dirty="0">
                <a:latin typeface="Constantia" panose="02030602050306030303" pitchFamily="18" charset="0"/>
              </a:rPr>
              <a:t> Свердловской области в доме своей бабушки Клавдии Петровны </a:t>
            </a:r>
            <a:r>
              <a:rPr lang="ru-RU" dirty="0" err="1">
                <a:latin typeface="Constantia" panose="02030602050306030303" pitchFamily="18" charset="0"/>
              </a:rPr>
              <a:t>Чудиновой</a:t>
            </a:r>
            <a:r>
              <a:rPr lang="ru-RU" dirty="0">
                <a:latin typeface="Constantia" panose="02030602050306030303" pitchFamily="18" charset="0"/>
              </a:rPr>
              <a:t>. Отец – </a:t>
            </a:r>
            <a:r>
              <a:rPr lang="ru-RU" dirty="0" err="1">
                <a:latin typeface="Constantia" panose="02030602050306030303" pitchFamily="18" charset="0"/>
              </a:rPr>
              <a:t>Бекин</a:t>
            </a:r>
            <a:r>
              <a:rPr lang="ru-RU" dirty="0">
                <a:latin typeface="Constantia" panose="02030602050306030303" pitchFamily="18" charset="0"/>
              </a:rPr>
              <a:t> Кузьма Дмитриевич, занимался заготовкой  леса и сплавом его по Уральским и Сибирским рекам. Мать – Татьяна Сергеевна – дочь крепостного у золотопромышленника Никиты Всеволожского. Семья была многодетна, жила в постоянной нужде и труде. Детство и юность пришлись на годы Великой Отечественной войны. После войны окончила Свердловский государственный педагогический институт (1948). Работала учителем начальных классов, директором Дома пионеров, заведовала отделом культуры </a:t>
            </a:r>
            <a:r>
              <a:rPr lang="ru-RU" dirty="0" err="1">
                <a:latin typeface="Constantia" panose="02030602050306030303" pitchFamily="18" charset="0"/>
              </a:rPr>
              <a:t>Ивдельского</a:t>
            </a:r>
            <a:r>
              <a:rPr lang="ru-RU" dirty="0">
                <a:latin typeface="Constantia" panose="02030602050306030303" pitchFamily="18" charset="0"/>
              </a:rPr>
              <a:t> горисполкома. В 1960 году  в </a:t>
            </a:r>
            <a:r>
              <a:rPr lang="ru-RU" dirty="0" err="1">
                <a:latin typeface="Constantia" panose="02030602050306030303" pitchFamily="18" charset="0"/>
              </a:rPr>
              <a:t>Ивделе</a:t>
            </a:r>
            <a:r>
              <a:rPr lang="ru-RU" dirty="0">
                <a:latin typeface="Constantia" panose="02030602050306030303" pitchFamily="18" charset="0"/>
              </a:rPr>
              <a:t> вышла ее первая книга – «Мансийские сказы». «Мансийские сказы» получили положительные отзывы, книга была отмечена специальным дипломом Лондонской книжной ярмарки.</a:t>
            </a:r>
          </a:p>
          <a:p>
            <a:pPr marL="0" indent="0" algn="just">
              <a:buNone/>
            </a:pP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2" y="252549"/>
            <a:ext cx="6923314" cy="617437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dirty="0" smtClean="0"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Constantia" panose="02030602050306030303" pitchFamily="18" charset="0"/>
              </a:rPr>
              <a:t>С </a:t>
            </a:r>
            <a:r>
              <a:rPr lang="ru-RU" dirty="0">
                <a:latin typeface="Constantia" panose="02030602050306030303" pitchFamily="18" charset="0"/>
              </a:rPr>
              <a:t>1963 года Маргарита Кузьминична живет  в Ханты-Мансийском автономном округе. Её направили на заведование отделом культуры Ханты-Мансийского национального округа Уральским обкомом партии.  В одном из интервью она рассказывала: «Я приехала туда за сказками! Готовила материал о </a:t>
            </a:r>
            <a:r>
              <a:rPr lang="ru-RU" dirty="0" err="1">
                <a:latin typeface="Constantia" panose="02030602050306030303" pitchFamily="18" charset="0"/>
              </a:rPr>
              <a:t>лозьвинских</a:t>
            </a:r>
            <a:r>
              <a:rPr lang="ru-RU" dirty="0">
                <a:latin typeface="Constantia" panose="02030602050306030303" pitchFamily="18" charset="0"/>
              </a:rPr>
              <a:t> манси… И вот… узнала, что есть такой Ханты-Мансийский </a:t>
            </a:r>
            <a:r>
              <a:rPr lang="ru-RU" dirty="0" smtClean="0">
                <a:latin typeface="Constantia" panose="02030602050306030303" pitchFamily="18" charset="0"/>
              </a:rPr>
              <a:t>округ…».  </a:t>
            </a:r>
            <a:r>
              <a:rPr lang="ru-RU" dirty="0">
                <a:latin typeface="Constantia" panose="02030602050306030303" pitchFamily="18" charset="0"/>
              </a:rPr>
              <a:t>Тема </a:t>
            </a:r>
            <a:r>
              <a:rPr lang="ru-RU" dirty="0" err="1">
                <a:latin typeface="Constantia" panose="02030602050306030303" pitchFamily="18" charset="0"/>
              </a:rPr>
              <a:t>лозьвинских</a:t>
            </a:r>
            <a:r>
              <a:rPr lang="ru-RU" dirty="0">
                <a:latin typeface="Constantia" panose="02030602050306030303" pitchFamily="18" charset="0"/>
              </a:rPr>
              <a:t> манси всегда интересовала писательницу и не только потому, что нашла в документах запись о юрте </a:t>
            </a:r>
            <a:r>
              <a:rPr lang="ru-RU" dirty="0" err="1">
                <a:latin typeface="Constantia" panose="02030602050306030303" pitchFamily="18" charset="0"/>
              </a:rPr>
              <a:t>Анисимковых</a:t>
            </a:r>
            <a:r>
              <a:rPr lang="ru-RU" dirty="0">
                <a:latin typeface="Constantia" panose="02030602050306030303" pitchFamily="18" charset="0"/>
              </a:rPr>
              <a:t>, о том, что </a:t>
            </a:r>
            <a:r>
              <a:rPr lang="ru-RU" dirty="0" err="1">
                <a:latin typeface="Constantia" panose="02030602050306030303" pitchFamily="18" charset="0"/>
              </a:rPr>
              <a:t>Анисимковы</a:t>
            </a:r>
            <a:r>
              <a:rPr lang="ru-RU" dirty="0">
                <a:latin typeface="Constantia" panose="02030602050306030303" pitchFamily="18" charset="0"/>
              </a:rPr>
              <a:t> – из семьи обрусевших манси.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684" y="1150145"/>
            <a:ext cx="4996316" cy="356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780597"/>
            <a:ext cx="11355977" cy="51847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Constantia" panose="02030602050306030303" pitchFamily="18" charset="0"/>
              </a:rPr>
              <a:t>В Ханты-Мансийске заведовала отделом писем окружной газеты «Ленинская правда», возглавляла отдел культуры </a:t>
            </a:r>
            <a:r>
              <a:rPr lang="ru-RU" dirty="0" err="1">
                <a:latin typeface="Constantia" panose="02030602050306030303" pitchFamily="18" charset="0"/>
              </a:rPr>
              <a:t>окрисполкома</a:t>
            </a:r>
            <a:r>
              <a:rPr lang="ru-RU" dirty="0">
                <a:latin typeface="Constantia" panose="02030602050306030303" pitchFamily="18" charset="0"/>
              </a:rPr>
              <a:t>, преподавала географию и педагогику в Ханты-Мансийском национальном педагогическом училище. С 1968 года – редактор Ханты-Мансийской студии телевидения. Вела телевизионные журналы «Большая нефть Сибири», «Вы нам писали», «</a:t>
            </a:r>
            <a:r>
              <a:rPr lang="ru-RU" dirty="0" err="1">
                <a:latin typeface="Constantia" panose="02030602050306030303" pitchFamily="18" charset="0"/>
              </a:rPr>
              <a:t>Мальчиш</a:t>
            </a:r>
            <a:r>
              <a:rPr lang="ru-RU" dirty="0">
                <a:latin typeface="Constantia" panose="02030602050306030303" pitchFamily="18" charset="0"/>
              </a:rPr>
              <a:t> </a:t>
            </a:r>
            <a:r>
              <a:rPr lang="ru-RU" dirty="0" err="1">
                <a:latin typeface="Constantia" panose="02030602050306030303" pitchFamily="18" charset="0"/>
              </a:rPr>
              <a:t>Кибальчиш</a:t>
            </a:r>
            <a:r>
              <a:rPr lang="ru-RU" dirty="0">
                <a:latin typeface="Constantia" panose="02030602050306030303" pitchFamily="18" charset="0"/>
              </a:rPr>
              <a:t>». И продолжала писать. За период работы в Ханты-Мансийске вышли еще две книги мансийских сказок «Оленья долина» (1965) и «</a:t>
            </a:r>
            <a:r>
              <a:rPr lang="ru-RU" dirty="0" err="1">
                <a:latin typeface="Constantia" panose="02030602050306030303" pitchFamily="18" charset="0"/>
              </a:rPr>
              <a:t>Танья</a:t>
            </a:r>
            <a:r>
              <a:rPr lang="ru-RU" dirty="0">
                <a:latin typeface="Constantia" panose="02030602050306030303" pitchFamily="18" charset="0"/>
              </a:rPr>
              <a:t>-богатырь» (1973). В 1974 году переезжает в Нижневартовск. Теперь к ее увлечению историей и культурой коренных народов, собирательским хлопотам добавляется интерес к рабочей теме, сложному, далеко не гладкому процессу преобразований в Югре. 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9" y="400594"/>
            <a:ext cx="9196251" cy="599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Constantia" panose="02030602050306030303" pitchFamily="18" charset="0"/>
              </a:rPr>
              <a:t>Первое обращение к исторической теме – работа над повестью для старшеклассников «Хозяин бунтарской стрелы». Уникальная тема – первое крупное восстание ненецкой бедноты 30-40-х годов XIХ века под руководством </a:t>
            </a:r>
            <a:r>
              <a:rPr lang="ru-RU" dirty="0" err="1">
                <a:latin typeface="Constantia" panose="02030602050306030303" pitchFamily="18" charset="0"/>
              </a:rPr>
              <a:t>Ваули</a:t>
            </a:r>
            <a:r>
              <a:rPr lang="ru-RU" dirty="0">
                <a:latin typeface="Constantia" panose="02030602050306030303" pitchFamily="18" charset="0"/>
              </a:rPr>
              <a:t> </a:t>
            </a:r>
            <a:r>
              <a:rPr lang="ru-RU" dirty="0" err="1">
                <a:latin typeface="Constantia" panose="02030602050306030303" pitchFamily="18" charset="0"/>
              </a:rPr>
              <a:t>Ненянга</a:t>
            </a:r>
            <a:r>
              <a:rPr lang="ru-RU" dirty="0">
                <a:latin typeface="Constantia" panose="02030602050306030303" pitchFamily="18" charset="0"/>
              </a:rPr>
              <a:t>. Она тесно связана с основной темой </a:t>
            </a:r>
            <a:r>
              <a:rPr lang="ru-RU" dirty="0" err="1">
                <a:latin typeface="Constantia" panose="02030602050306030303" pitchFamily="18" charset="0"/>
              </a:rPr>
              <a:t>Анисимковой</a:t>
            </a:r>
            <a:r>
              <a:rPr lang="ru-RU" dirty="0">
                <a:latin typeface="Constantia" panose="02030602050306030303" pitchFamily="18" charset="0"/>
              </a:rPr>
              <a:t> – фольклором, со стремлением найти своего героя. Работа над романом продолжалась десять лет. Первоначальное название было заменено. Историческая повесть «</a:t>
            </a:r>
            <a:r>
              <a:rPr lang="ru-RU" dirty="0" err="1">
                <a:latin typeface="Constantia" panose="02030602050306030303" pitchFamily="18" charset="0"/>
              </a:rPr>
              <a:t>Ваули</a:t>
            </a:r>
            <a:r>
              <a:rPr lang="ru-RU" dirty="0">
                <a:latin typeface="Constantia" panose="02030602050306030303" pitchFamily="18" charset="0"/>
              </a:rPr>
              <a:t>» вышла в свет в Свердловске в 1980 году, через 4 года в переработанном виде вышел в центральном издательстве роман под аналогичным названием. </a:t>
            </a:r>
            <a:r>
              <a:rPr lang="ru-RU" dirty="0" err="1">
                <a:latin typeface="Constantia" panose="02030602050306030303" pitchFamily="18" charset="0"/>
              </a:rPr>
              <a:t>Ваули</a:t>
            </a:r>
            <a:r>
              <a:rPr lang="ru-RU" dirty="0">
                <a:latin typeface="Constantia" panose="02030602050306030303" pitchFamily="18" charset="0"/>
              </a:rPr>
              <a:t> </a:t>
            </a:r>
            <a:r>
              <a:rPr lang="ru-RU" dirty="0" err="1">
                <a:latin typeface="Constantia" panose="02030602050306030303" pitchFamily="18" charset="0"/>
              </a:rPr>
              <a:t>Анисимковой</a:t>
            </a:r>
            <a:r>
              <a:rPr lang="ru-RU" dirty="0">
                <a:latin typeface="Constantia" panose="02030602050306030303" pitchFamily="18" charset="0"/>
              </a:rPr>
              <a:t> – освободитель, вольнодумец, и человек, который старался сделать добро своему народу.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17" y="1454331"/>
            <a:ext cx="2168434" cy="325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3" y="130629"/>
            <a:ext cx="11974286" cy="60463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Constantia" panose="02030602050306030303" pitchFamily="18" charset="0"/>
              </a:rPr>
              <a:t>В одном из интервью прозвучало признание: «…меня всегда увлекало прошлое богатейшего сибирского края, история Сибири прошлого века». Результатом работы в архивах стал исторический роман «Порушенная невеста», в основу которого положена сибирская легенда о судьбе старшей дочери опального князя Александра Меншикова, сосланного в Березово – Марии. «Плач гагары» – продолжение исторической темы о великородных изгнанниках Березовского острога Долгоруких; роман «Великий Камень» – о событиях конца XV века, древнем городке </a:t>
            </a:r>
            <a:r>
              <a:rPr lang="ru-RU" dirty="0" err="1">
                <a:latin typeface="Constantia" panose="02030602050306030303" pitchFamily="18" charset="0"/>
              </a:rPr>
              <a:t>Лозьвинске</a:t>
            </a:r>
            <a:r>
              <a:rPr lang="ru-RU" dirty="0">
                <a:latin typeface="Constantia" panose="02030602050306030303" pitchFamily="18" charset="0"/>
              </a:rPr>
              <a:t> – форпосте России за Уралом, через который проходил главный путь из Москвы в Сибирь.  Революционной истории нашего края посвящен роман «Наледь». О возникновении золотодобывающих приисков в предгорьях Северного Урала последний роман «Эхо». Уже в почтенном возрасте неутомимая писательница выпускает одну за другой три книги – это роман «</a:t>
            </a:r>
            <a:r>
              <a:rPr lang="ru-RU" dirty="0" err="1">
                <a:latin typeface="Constantia" panose="02030602050306030303" pitchFamily="18" charset="0"/>
              </a:rPr>
              <a:t>Мангазея</a:t>
            </a:r>
            <a:r>
              <a:rPr lang="ru-RU" dirty="0">
                <a:latin typeface="Constantia" panose="02030602050306030303" pitchFamily="18" charset="0"/>
              </a:rPr>
              <a:t>, или златом кипящая царская вотчина», юмористический сборник коротких забавных рассказов «Невероятные приключения вогула Ерофея </a:t>
            </a:r>
            <a:r>
              <a:rPr lang="ru-RU" dirty="0" err="1">
                <a:latin typeface="Constantia" panose="02030602050306030303" pitchFamily="18" charset="0"/>
              </a:rPr>
              <a:t>Анямова</a:t>
            </a:r>
            <a:r>
              <a:rPr lang="ru-RU" dirty="0">
                <a:latin typeface="Constantia" panose="02030602050306030303" pitchFamily="18" charset="0"/>
              </a:rPr>
              <a:t>» и книга рассказов о войне «Вагон «Пятьсот веселый</a:t>
            </a:r>
            <a:r>
              <a:rPr lang="ru-RU" dirty="0" smtClean="0">
                <a:latin typeface="Constantia" panose="02030602050306030303" pitchFamily="18" charset="0"/>
              </a:rPr>
              <a:t>». 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/>
          <a:stretch/>
        </p:blipFill>
        <p:spPr>
          <a:xfrm rot="748434">
            <a:off x="6569040" y="490916"/>
            <a:ext cx="2473233" cy="323958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5590">
            <a:off x="2565654" y="531221"/>
            <a:ext cx="2508068" cy="33103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3240">
            <a:off x="9020148" y="3248262"/>
            <a:ext cx="2260299" cy="32061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296">
            <a:off x="601712" y="2995748"/>
            <a:ext cx="2209200" cy="327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65462"/>
            <a:ext cx="12000410" cy="66925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Constantia" panose="02030602050306030303" pitchFamily="18" charset="0"/>
              </a:rPr>
              <a:t>Заслуги Маргариты Кузьминичны </a:t>
            </a:r>
            <a:r>
              <a:rPr lang="ru-RU" dirty="0" err="1" smtClean="0">
                <a:latin typeface="Constantia" panose="02030602050306030303" pitchFamily="18" charset="0"/>
              </a:rPr>
              <a:t>Анисимковой</a:t>
            </a:r>
            <a:r>
              <a:rPr lang="ru-RU" dirty="0" smtClean="0">
                <a:latin typeface="Constantia" panose="02030602050306030303" pitchFamily="18" charset="0"/>
              </a:rPr>
              <a:t> по праву отмечены высокими государственными наградами: медалью «За доблестный труд в Великой Отечественной войне 1941-1945 годов», знаком министерства культуры Российской Федерации «За достижения в культуре», дипломом и памятной медалью Фонда светлейшего князя Александра Меншикова</a:t>
            </a:r>
            <a:r>
              <a:rPr lang="en-US" dirty="0" smtClean="0">
                <a:latin typeface="Constantia" panose="02030602050306030303" pitchFamily="18" charset="0"/>
              </a:rPr>
              <a:t> III</a:t>
            </a:r>
            <a:r>
              <a:rPr lang="ru-RU" dirty="0" smtClean="0">
                <a:latin typeface="Constantia" panose="02030602050306030303" pitchFamily="18" charset="0"/>
              </a:rPr>
              <a:t> степени. Маргарита Кузьминична – лауреат премии губернатора Ханты-Мансийского автономного округа в области литературы за роман «Наледь», международной премии «Югра» за вклад в развитие традиций русского исторического романа (2010), литературной премии Уральского федерального округа за историческую прозу в специальной номинации «За вклад в литературу Урала и Сибири» (2012). Она – Почетный гражданин города Нижневартовска (1997), заслуженный работник культуры Российской Федерации (1997), заслуженный деятель культуры Ханты-Мансийского автономного округа (2000), член Союза писателей СССР (1985), член Союза журналистов СССР. ЕЕ имя присвоено Центральной городской библиотеке города Нижневартовска и одной из улиц города.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1569</Words>
  <Application>Microsoft Office PowerPoint</Application>
  <PresentationFormat>Широкоэкранный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Constantia</vt:lpstr>
      <vt:lpstr>Тема Office</vt:lpstr>
      <vt:lpstr>МКУ «Приобская библиотека семейного чтения» МО городское поселение Приобье</vt:lpstr>
      <vt:lpstr>«Гори, сияй моя звезда…»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Библиография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2018-03-29T04:57:57Z</dcterms:created>
  <dcterms:modified xsi:type="dcterms:W3CDTF">2018-04-19T02:58:58Z</dcterms:modified>
</cp:coreProperties>
</file>