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0" r:id="rId12"/>
    <p:sldId id="269" r:id="rId13"/>
    <p:sldId id="270" r:id="rId14"/>
    <p:sldId id="271" r:id="rId15"/>
    <p:sldId id="272" r:id="rId16"/>
    <p:sldId id="273" r:id="rId17"/>
    <p:sldId id="274" r:id="rId18"/>
    <p:sldId id="275"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73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F3B2D4E-7281-416F-9BE4-91DC676D587C}" type="datetimeFigureOut">
              <a:rPr lang="ru-RU" smtClean="0"/>
              <a:t>29.01.2018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DCA41D2-33A9-4B22-8682-20D8B4BED323}" type="slidenum">
              <a:rPr lang="ru-RU" smtClean="0"/>
              <a:t>‹#›</a:t>
            </a:fld>
            <a:endParaRPr lang="ru-RU"/>
          </a:p>
        </p:txBody>
      </p:sp>
    </p:spTree>
    <p:extLst>
      <p:ext uri="{BB962C8B-B14F-4D97-AF65-F5344CB8AC3E}">
        <p14:creationId xmlns:p14="http://schemas.microsoft.com/office/powerpoint/2010/main" val="676761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F3B2D4E-7281-416F-9BE4-91DC676D587C}" type="datetimeFigureOut">
              <a:rPr lang="ru-RU" smtClean="0"/>
              <a:t>29.01.2018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DCA41D2-33A9-4B22-8682-20D8B4BED323}" type="slidenum">
              <a:rPr lang="ru-RU" smtClean="0"/>
              <a:t>‹#›</a:t>
            </a:fld>
            <a:endParaRPr lang="ru-RU"/>
          </a:p>
        </p:txBody>
      </p:sp>
    </p:spTree>
    <p:extLst>
      <p:ext uri="{BB962C8B-B14F-4D97-AF65-F5344CB8AC3E}">
        <p14:creationId xmlns:p14="http://schemas.microsoft.com/office/powerpoint/2010/main" val="883135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F3B2D4E-7281-416F-9BE4-91DC676D587C}" type="datetimeFigureOut">
              <a:rPr lang="ru-RU" smtClean="0"/>
              <a:t>29.01.2018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DCA41D2-33A9-4B22-8682-20D8B4BED323}" type="slidenum">
              <a:rPr lang="ru-RU" smtClean="0"/>
              <a:t>‹#›</a:t>
            </a:fld>
            <a:endParaRPr lang="ru-RU"/>
          </a:p>
        </p:txBody>
      </p:sp>
    </p:spTree>
    <p:extLst>
      <p:ext uri="{BB962C8B-B14F-4D97-AF65-F5344CB8AC3E}">
        <p14:creationId xmlns:p14="http://schemas.microsoft.com/office/powerpoint/2010/main" val="2143355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F3B2D4E-7281-416F-9BE4-91DC676D587C}" type="datetimeFigureOut">
              <a:rPr lang="ru-RU" smtClean="0"/>
              <a:t>29.01.2018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DCA41D2-33A9-4B22-8682-20D8B4BED323}" type="slidenum">
              <a:rPr lang="ru-RU" smtClean="0"/>
              <a:t>‹#›</a:t>
            </a:fld>
            <a:endParaRPr lang="ru-RU"/>
          </a:p>
        </p:txBody>
      </p:sp>
    </p:spTree>
    <p:extLst>
      <p:ext uri="{BB962C8B-B14F-4D97-AF65-F5344CB8AC3E}">
        <p14:creationId xmlns:p14="http://schemas.microsoft.com/office/powerpoint/2010/main" val="2146082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F3B2D4E-7281-416F-9BE4-91DC676D587C}" type="datetimeFigureOut">
              <a:rPr lang="ru-RU" smtClean="0"/>
              <a:t>29.01.2018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DCA41D2-33A9-4B22-8682-20D8B4BED323}" type="slidenum">
              <a:rPr lang="ru-RU" smtClean="0"/>
              <a:t>‹#›</a:t>
            </a:fld>
            <a:endParaRPr lang="ru-RU"/>
          </a:p>
        </p:txBody>
      </p:sp>
    </p:spTree>
    <p:extLst>
      <p:ext uri="{BB962C8B-B14F-4D97-AF65-F5344CB8AC3E}">
        <p14:creationId xmlns:p14="http://schemas.microsoft.com/office/powerpoint/2010/main" val="1748758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F3B2D4E-7281-416F-9BE4-91DC676D587C}" type="datetimeFigureOut">
              <a:rPr lang="ru-RU" smtClean="0"/>
              <a:t>29.01.2018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DCA41D2-33A9-4B22-8682-20D8B4BED323}" type="slidenum">
              <a:rPr lang="ru-RU" smtClean="0"/>
              <a:t>‹#›</a:t>
            </a:fld>
            <a:endParaRPr lang="ru-RU"/>
          </a:p>
        </p:txBody>
      </p:sp>
    </p:spTree>
    <p:extLst>
      <p:ext uri="{BB962C8B-B14F-4D97-AF65-F5344CB8AC3E}">
        <p14:creationId xmlns:p14="http://schemas.microsoft.com/office/powerpoint/2010/main" val="558188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F3B2D4E-7281-416F-9BE4-91DC676D587C}" type="datetimeFigureOut">
              <a:rPr lang="ru-RU" smtClean="0"/>
              <a:t>29.01.2018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DCA41D2-33A9-4B22-8682-20D8B4BED323}" type="slidenum">
              <a:rPr lang="ru-RU" smtClean="0"/>
              <a:t>‹#›</a:t>
            </a:fld>
            <a:endParaRPr lang="ru-RU"/>
          </a:p>
        </p:txBody>
      </p:sp>
    </p:spTree>
    <p:extLst>
      <p:ext uri="{BB962C8B-B14F-4D97-AF65-F5344CB8AC3E}">
        <p14:creationId xmlns:p14="http://schemas.microsoft.com/office/powerpoint/2010/main" val="1970977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F3B2D4E-7281-416F-9BE4-91DC676D587C}" type="datetimeFigureOut">
              <a:rPr lang="ru-RU" smtClean="0"/>
              <a:t>29.01.2018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DCA41D2-33A9-4B22-8682-20D8B4BED323}" type="slidenum">
              <a:rPr lang="ru-RU" smtClean="0"/>
              <a:t>‹#›</a:t>
            </a:fld>
            <a:endParaRPr lang="ru-RU"/>
          </a:p>
        </p:txBody>
      </p:sp>
    </p:spTree>
    <p:extLst>
      <p:ext uri="{BB962C8B-B14F-4D97-AF65-F5344CB8AC3E}">
        <p14:creationId xmlns:p14="http://schemas.microsoft.com/office/powerpoint/2010/main" val="3311143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F3B2D4E-7281-416F-9BE4-91DC676D587C}" type="datetimeFigureOut">
              <a:rPr lang="ru-RU" smtClean="0"/>
              <a:t>29.01.2018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DCA41D2-33A9-4B22-8682-20D8B4BED323}" type="slidenum">
              <a:rPr lang="ru-RU" smtClean="0"/>
              <a:t>‹#›</a:t>
            </a:fld>
            <a:endParaRPr lang="ru-RU"/>
          </a:p>
        </p:txBody>
      </p:sp>
    </p:spTree>
    <p:extLst>
      <p:ext uri="{BB962C8B-B14F-4D97-AF65-F5344CB8AC3E}">
        <p14:creationId xmlns:p14="http://schemas.microsoft.com/office/powerpoint/2010/main" val="4134235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F3B2D4E-7281-416F-9BE4-91DC676D587C}" type="datetimeFigureOut">
              <a:rPr lang="ru-RU" smtClean="0"/>
              <a:t>29.01.2018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DCA41D2-33A9-4B22-8682-20D8B4BED323}" type="slidenum">
              <a:rPr lang="ru-RU" smtClean="0"/>
              <a:t>‹#›</a:t>
            </a:fld>
            <a:endParaRPr lang="ru-RU"/>
          </a:p>
        </p:txBody>
      </p:sp>
    </p:spTree>
    <p:extLst>
      <p:ext uri="{BB962C8B-B14F-4D97-AF65-F5344CB8AC3E}">
        <p14:creationId xmlns:p14="http://schemas.microsoft.com/office/powerpoint/2010/main" val="3178864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F3B2D4E-7281-416F-9BE4-91DC676D587C}" type="datetimeFigureOut">
              <a:rPr lang="ru-RU" smtClean="0"/>
              <a:t>29.01.2018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DCA41D2-33A9-4B22-8682-20D8B4BED323}" type="slidenum">
              <a:rPr lang="ru-RU" smtClean="0"/>
              <a:t>‹#›</a:t>
            </a:fld>
            <a:endParaRPr lang="ru-RU"/>
          </a:p>
        </p:txBody>
      </p:sp>
    </p:spTree>
    <p:extLst>
      <p:ext uri="{BB962C8B-B14F-4D97-AF65-F5344CB8AC3E}">
        <p14:creationId xmlns:p14="http://schemas.microsoft.com/office/powerpoint/2010/main" val="2230710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b="-1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B2D4E-7281-416F-9BE4-91DC676D587C}" type="datetimeFigureOut">
              <a:rPr lang="ru-RU" smtClean="0"/>
              <a:t>29.01.2018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CA41D2-33A9-4B22-8682-20D8B4BED323}" type="slidenum">
              <a:rPr lang="ru-RU" smtClean="0"/>
              <a:t>‹#›</a:t>
            </a:fld>
            <a:endParaRPr lang="ru-RU"/>
          </a:p>
        </p:txBody>
      </p:sp>
    </p:spTree>
    <p:extLst>
      <p:ext uri="{BB962C8B-B14F-4D97-AF65-F5344CB8AC3E}">
        <p14:creationId xmlns:p14="http://schemas.microsoft.com/office/powerpoint/2010/main" val="1955593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07594" y="167424"/>
            <a:ext cx="9156878" cy="1983347"/>
          </a:xfrm>
        </p:spPr>
        <p:txBody>
          <a:bodyPr>
            <a:normAutofit/>
          </a:bodyPr>
          <a:lstStyle/>
          <a:p>
            <a:pPr lvl="0">
              <a:lnSpc>
                <a:spcPct val="107000"/>
              </a:lnSpc>
              <a:spcBef>
                <a:spcPts val="0"/>
              </a:spcBef>
              <a:spcAft>
                <a:spcPts val="800"/>
              </a:spcAft>
            </a:pPr>
            <a:r>
              <a:rPr lang="ru-RU" sz="2800" b="1" dirty="0">
                <a:solidFill>
                  <a:prstClr val="black"/>
                </a:solidFill>
                <a:latin typeface="Constantia"/>
                <a:ea typeface="Calibri" panose="020F0502020204030204" pitchFamily="34" charset="0"/>
                <a:cs typeface="Times New Roman" panose="02020603050405020304" pitchFamily="18" charset="0"/>
              </a:rPr>
              <a:t>МКУ «Приобская библиотека семейного чтения» </a:t>
            </a:r>
            <a:r>
              <a:rPr lang="ru-RU" sz="2800" dirty="0">
                <a:solidFill>
                  <a:prstClr val="black"/>
                </a:solidFill>
                <a:latin typeface="Constantia"/>
                <a:ea typeface="Calibri" panose="020F0502020204030204" pitchFamily="34" charset="0"/>
                <a:cs typeface="Times New Roman" panose="02020603050405020304" pitchFamily="18" charset="0"/>
              </a:rPr>
              <a:t/>
            </a:r>
            <a:br>
              <a:rPr lang="ru-RU" sz="2800" dirty="0">
                <a:solidFill>
                  <a:prstClr val="black"/>
                </a:solidFill>
                <a:latin typeface="Constantia"/>
                <a:ea typeface="Calibri" panose="020F0502020204030204" pitchFamily="34" charset="0"/>
                <a:cs typeface="Times New Roman" panose="02020603050405020304" pitchFamily="18" charset="0"/>
              </a:rPr>
            </a:br>
            <a:r>
              <a:rPr lang="ru-RU" sz="2800" b="1" dirty="0">
                <a:solidFill>
                  <a:prstClr val="black"/>
                </a:solidFill>
                <a:latin typeface="Constantia"/>
                <a:ea typeface="Calibri" panose="020F0502020204030204" pitchFamily="34" charset="0"/>
                <a:cs typeface="Times New Roman" panose="02020603050405020304" pitchFamily="18" charset="0"/>
              </a:rPr>
              <a:t>МО городское поселение Приобье</a:t>
            </a:r>
            <a:r>
              <a:rPr lang="ru-RU" sz="2800" dirty="0">
                <a:solidFill>
                  <a:prstClr val="black"/>
                </a:solidFill>
                <a:latin typeface="Constantia"/>
                <a:ea typeface="Calibri" panose="020F0502020204030204" pitchFamily="34" charset="0"/>
                <a:cs typeface="Times New Roman" panose="02020603050405020304" pitchFamily="18" charset="0"/>
              </a:rPr>
              <a:t/>
            </a:r>
            <a:br>
              <a:rPr lang="ru-RU" sz="2800" dirty="0">
                <a:solidFill>
                  <a:prstClr val="black"/>
                </a:solidFill>
                <a:latin typeface="Constantia"/>
                <a:ea typeface="Calibri" panose="020F0502020204030204" pitchFamily="34" charset="0"/>
                <a:cs typeface="Times New Roman" panose="02020603050405020304" pitchFamily="18" charset="0"/>
              </a:rPr>
            </a:br>
            <a:endParaRPr lang="ru-RU" dirty="0"/>
          </a:p>
        </p:txBody>
      </p:sp>
      <p:sp>
        <p:nvSpPr>
          <p:cNvPr id="3" name="Подзаголовок 2"/>
          <p:cNvSpPr>
            <a:spLocks noGrp="1"/>
          </p:cNvSpPr>
          <p:nvPr>
            <p:ph type="subTitle" idx="1"/>
          </p:nvPr>
        </p:nvSpPr>
        <p:spPr>
          <a:xfrm>
            <a:off x="2962141" y="2279561"/>
            <a:ext cx="8680359" cy="2978239"/>
          </a:xfrm>
        </p:spPr>
        <p:txBody>
          <a:bodyPr>
            <a:normAutofit/>
          </a:bodyPr>
          <a:lstStyle/>
          <a:p>
            <a:pPr lvl="0">
              <a:lnSpc>
                <a:spcPct val="100000"/>
              </a:lnSpc>
              <a:spcBef>
                <a:spcPts val="0"/>
              </a:spcBef>
            </a:pPr>
            <a:r>
              <a:rPr lang="ru-RU" sz="5400" b="1" i="1" spc="-100" dirty="0">
                <a:ln w="3200">
                  <a:solidFill>
                    <a:srgbClr val="444D26">
                      <a:shade val="75000"/>
                      <a:alpha val="25000"/>
                    </a:srgbClr>
                  </a:solidFill>
                  <a:prstDash val="solid"/>
                  <a:round/>
                </a:ln>
                <a:solidFill>
                  <a:prstClr val="black"/>
                </a:solidFill>
                <a:effectLst>
                  <a:outerShdw blurRad="38100" dist="38100" dir="2700000" algn="tl">
                    <a:srgbClr val="000000">
                      <a:alpha val="43137"/>
                    </a:srgbClr>
                  </a:outerShdw>
                </a:effectLst>
                <a:latin typeface="Constantia"/>
                <a:ea typeface="+mj-ea"/>
                <a:cs typeface="+mj-cs"/>
              </a:rPr>
              <a:t>представляет </a:t>
            </a:r>
            <a:r>
              <a:rPr lang="ru-RU" sz="5400" b="1" i="1" spc="-100" dirty="0" smtClean="0">
                <a:ln w="3200">
                  <a:solidFill>
                    <a:srgbClr val="444D26">
                      <a:shade val="75000"/>
                      <a:alpha val="25000"/>
                    </a:srgbClr>
                  </a:solidFill>
                  <a:prstDash val="solid"/>
                  <a:round/>
                </a:ln>
                <a:solidFill>
                  <a:prstClr val="black"/>
                </a:solidFill>
                <a:effectLst>
                  <a:outerShdw blurRad="38100" dist="38100" dir="2700000" algn="tl">
                    <a:srgbClr val="000000">
                      <a:alpha val="43137"/>
                    </a:srgbClr>
                  </a:outerShdw>
                </a:effectLst>
                <a:latin typeface="Constantia"/>
                <a:ea typeface="+mj-ea"/>
                <a:cs typeface="+mj-cs"/>
              </a:rPr>
              <a:t>мультимедийную</a:t>
            </a:r>
            <a:endParaRPr lang="ru-RU" sz="5400" b="1" i="1" spc="-100" dirty="0">
              <a:ln w="3200">
                <a:solidFill>
                  <a:srgbClr val="444D26">
                    <a:shade val="75000"/>
                    <a:alpha val="25000"/>
                  </a:srgbClr>
                </a:solidFill>
                <a:prstDash val="solid"/>
                <a:round/>
              </a:ln>
              <a:solidFill>
                <a:prstClr val="black"/>
              </a:solidFill>
              <a:effectLst>
                <a:outerShdw blurRad="38100" dist="38100" dir="2700000" algn="tl">
                  <a:srgbClr val="000000">
                    <a:alpha val="43137"/>
                  </a:srgbClr>
                </a:outerShdw>
              </a:effectLst>
              <a:latin typeface="Constantia"/>
              <a:ea typeface="+mj-ea"/>
              <a:cs typeface="+mj-cs"/>
            </a:endParaRPr>
          </a:p>
          <a:p>
            <a:pPr lvl="0">
              <a:lnSpc>
                <a:spcPct val="100000"/>
              </a:lnSpc>
              <a:spcBef>
                <a:spcPts val="0"/>
              </a:spcBef>
            </a:pPr>
            <a:r>
              <a:rPr lang="ru-RU" sz="5400" b="1" i="1" spc="-100" dirty="0">
                <a:ln w="3200">
                  <a:solidFill>
                    <a:srgbClr val="444D26">
                      <a:shade val="75000"/>
                      <a:alpha val="25000"/>
                    </a:srgbClr>
                  </a:solidFill>
                  <a:prstDash val="solid"/>
                  <a:round/>
                </a:ln>
                <a:solidFill>
                  <a:prstClr val="black"/>
                </a:solidFill>
                <a:effectLst>
                  <a:outerShdw blurRad="38100" dist="38100" dir="2700000" algn="tl">
                    <a:srgbClr val="000000">
                      <a:alpha val="43137"/>
                    </a:srgbClr>
                  </a:outerShdw>
                </a:effectLst>
                <a:latin typeface="Constantia"/>
                <a:ea typeface="+mj-ea"/>
                <a:cs typeface="+mj-cs"/>
              </a:rPr>
              <a:t> выставку</a:t>
            </a:r>
            <a:endParaRPr lang="ru-RU" sz="1800" dirty="0">
              <a:solidFill>
                <a:prstClr val="white"/>
              </a:solidFill>
              <a:latin typeface="Constantia"/>
            </a:endParaRPr>
          </a:p>
          <a:p>
            <a:endParaRPr lang="ru-RU" dirty="0"/>
          </a:p>
        </p:txBody>
      </p:sp>
    </p:spTree>
    <p:extLst>
      <p:ext uri="{BB962C8B-B14F-4D97-AF65-F5344CB8AC3E}">
        <p14:creationId xmlns:p14="http://schemas.microsoft.com/office/powerpoint/2010/main" val="2272814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807594" y="721217"/>
            <a:ext cx="9195515" cy="5552630"/>
          </a:xfrm>
        </p:spPr>
        <p:txBody>
          <a:bodyPr>
            <a:normAutofit fontScale="92500" lnSpcReduction="10000"/>
          </a:bodyPr>
          <a:lstStyle/>
          <a:p>
            <a:pPr marL="0" indent="0" algn="just">
              <a:buNone/>
            </a:pPr>
            <a:r>
              <a:rPr lang="ru-RU" dirty="0">
                <a:latin typeface="Constantia" panose="02030602050306030303" pitchFamily="18" charset="0"/>
              </a:rPr>
              <a:t>Завершающим этапом разгрома гитлеровских войск в Сталинградской битве стала операция «Кольцо». Ее суть заключалась в ликвидации окруженных немецких войск. Последние же не собирались сдаваться. Насчитывая около 350 тысяч человек личного состава (который резко сократился до 250 тысяч), немцы планировали продержаться до прихода подкрепления. Однако этого не позволили ни стремительно атакующие бойцы Красной армии, громящие противника, ни состояние войск, значительно потрепавшееся за то время, сколько длилась битва за </a:t>
            </a:r>
            <a:r>
              <a:rPr lang="ru-RU" dirty="0" smtClean="0">
                <a:latin typeface="Constantia" panose="02030602050306030303" pitchFamily="18" charset="0"/>
              </a:rPr>
              <a:t>Сталинград.</a:t>
            </a:r>
          </a:p>
          <a:p>
            <a:pPr marL="0" indent="0" algn="just">
              <a:buNone/>
            </a:pPr>
            <a:r>
              <a:rPr lang="ru-RU" dirty="0" smtClean="0">
                <a:latin typeface="Constantia" panose="02030602050306030303" pitchFamily="18" charset="0"/>
              </a:rPr>
              <a:t>В </a:t>
            </a:r>
            <a:r>
              <a:rPr lang="ru-RU" dirty="0">
                <a:latin typeface="Constantia" panose="02030602050306030303" pitchFamily="18" charset="0"/>
              </a:rPr>
              <a:t>итоге завершающегося этапа операции «Кольцо» гитлеровцы были рассечены на два лагеря, которые в скором времени из-за натиска </a:t>
            </a:r>
            <a:r>
              <a:rPr lang="ru-RU" dirty="0" smtClean="0">
                <a:latin typeface="Constantia" panose="02030602050306030303" pitchFamily="18" charset="0"/>
              </a:rPr>
              <a:t>Красной армии </a:t>
            </a:r>
            <a:r>
              <a:rPr lang="ru-RU" dirty="0">
                <a:latin typeface="Constantia" panose="02030602050306030303" pitchFamily="18" charset="0"/>
              </a:rPr>
              <a:t>были вынуждены сдаться. Сам же генерал Паулюс был взят в плен.</a:t>
            </a:r>
          </a:p>
          <a:p>
            <a:endParaRPr lang="ru-RU" dirty="0"/>
          </a:p>
        </p:txBody>
      </p:sp>
    </p:spTree>
    <p:extLst>
      <p:ext uri="{BB962C8B-B14F-4D97-AF65-F5344CB8AC3E}">
        <p14:creationId xmlns:p14="http://schemas.microsoft.com/office/powerpoint/2010/main" val="952516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29567" y="365125"/>
            <a:ext cx="7405351" cy="1325563"/>
          </a:xfrm>
        </p:spPr>
        <p:txBody>
          <a:bodyPr>
            <a:normAutofit fontScale="90000"/>
          </a:bodyPr>
          <a:lstStyle/>
          <a:p>
            <a:pPr algn="ctr"/>
            <a:r>
              <a:rPr lang="ru-RU" b="1" dirty="0">
                <a:latin typeface="Constantia" panose="02030602050306030303" pitchFamily="18" charset="0"/>
              </a:rPr>
              <a:t>Сталинградская битва в художественной литературе</a:t>
            </a:r>
          </a:p>
        </p:txBody>
      </p:sp>
      <p:sp>
        <p:nvSpPr>
          <p:cNvPr id="3" name="Объект 2"/>
          <p:cNvSpPr>
            <a:spLocks noGrp="1"/>
          </p:cNvSpPr>
          <p:nvPr>
            <p:ph idx="1"/>
          </p:nvPr>
        </p:nvSpPr>
        <p:spPr>
          <a:xfrm>
            <a:off x="3515932" y="2176529"/>
            <a:ext cx="7837868" cy="4000433"/>
          </a:xfrm>
        </p:spPr>
        <p:txBody>
          <a:bodyPr/>
          <a:lstStyle/>
          <a:p>
            <a:pPr marL="0" indent="0">
              <a:buNone/>
            </a:pPr>
            <a:r>
              <a:rPr lang="ru-RU" b="1" dirty="0">
                <a:latin typeface="Constantia" panose="02030602050306030303" pitchFamily="18" charset="0"/>
              </a:rPr>
              <a:t>Мы помним всех героев Сталинграда, </a:t>
            </a:r>
          </a:p>
          <a:p>
            <a:pPr marL="0" indent="0">
              <a:buNone/>
            </a:pPr>
            <a:r>
              <a:rPr lang="ru-RU" b="1" dirty="0">
                <a:latin typeface="Constantia" panose="02030602050306030303" pitchFamily="18" charset="0"/>
              </a:rPr>
              <a:t>Ушедших в вечность и живых.</a:t>
            </a:r>
          </a:p>
          <a:p>
            <a:pPr marL="0" indent="0">
              <a:buNone/>
            </a:pPr>
            <a:r>
              <a:rPr lang="ru-RU" b="1" dirty="0">
                <a:latin typeface="Constantia" panose="02030602050306030303" pitchFamily="18" charset="0"/>
              </a:rPr>
              <a:t>Их подвиг вечен,</a:t>
            </a:r>
          </a:p>
          <a:p>
            <a:pPr marL="0" indent="0">
              <a:buNone/>
            </a:pPr>
            <a:r>
              <a:rPr lang="ru-RU" b="1" dirty="0">
                <a:latin typeface="Constantia" panose="02030602050306030303" pitchFamily="18" charset="0"/>
              </a:rPr>
              <a:t>И потомкам надо</a:t>
            </a:r>
          </a:p>
          <a:p>
            <a:pPr marL="0" indent="0">
              <a:buNone/>
            </a:pPr>
            <a:r>
              <a:rPr lang="ru-RU" b="1" dirty="0">
                <a:latin typeface="Constantia" panose="02030602050306030303" pitchFamily="18" charset="0"/>
              </a:rPr>
              <a:t>Учиться доблести у них.</a:t>
            </a:r>
          </a:p>
          <a:p>
            <a:pPr marL="0" indent="0">
              <a:buNone/>
            </a:pPr>
            <a:r>
              <a:rPr lang="ru-RU" b="1" dirty="0" smtClean="0">
                <a:latin typeface="Constantia" panose="02030602050306030303" pitchFamily="18" charset="0"/>
              </a:rPr>
              <a:t>                                                  </a:t>
            </a:r>
            <a:r>
              <a:rPr lang="ru-RU" b="1" dirty="0" err="1" smtClean="0">
                <a:latin typeface="Constantia" panose="02030602050306030303" pitchFamily="18" charset="0"/>
              </a:rPr>
              <a:t>П.Сычёв</a:t>
            </a:r>
            <a:endParaRPr lang="ru-RU" b="1" dirty="0">
              <a:latin typeface="Constantia" panose="02030602050306030303" pitchFamily="18" charset="0"/>
            </a:endParaRPr>
          </a:p>
        </p:txBody>
      </p:sp>
    </p:spTree>
    <p:extLst>
      <p:ext uri="{BB962C8B-B14F-4D97-AF65-F5344CB8AC3E}">
        <p14:creationId xmlns:p14="http://schemas.microsoft.com/office/powerpoint/2010/main" val="22560872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382593" y="1352282"/>
            <a:ext cx="6645498" cy="4824681"/>
          </a:xfrm>
        </p:spPr>
        <p:txBody>
          <a:bodyPr/>
          <a:lstStyle/>
          <a:p>
            <a:pPr marL="0" indent="0" algn="just">
              <a:buNone/>
            </a:pPr>
            <a:r>
              <a:rPr lang="ru-RU" sz="2400" dirty="0">
                <a:latin typeface="Constantia" panose="02030602050306030303" pitchFamily="18" charset="0"/>
              </a:rPr>
              <a:t>Бондарев, Ю. Горячий снег / Ю. Бондарев. – М.: АСТ: </a:t>
            </a:r>
            <a:r>
              <a:rPr lang="ru-RU" sz="2400" dirty="0" err="1">
                <a:latin typeface="Constantia" panose="02030602050306030303" pitchFamily="18" charset="0"/>
              </a:rPr>
              <a:t>Транзиткнига</a:t>
            </a:r>
            <a:r>
              <a:rPr lang="ru-RU" sz="2400" dirty="0">
                <a:latin typeface="Constantia" panose="02030602050306030303" pitchFamily="18" charset="0"/>
              </a:rPr>
              <a:t>, 2004. – 413 c.</a:t>
            </a:r>
          </a:p>
          <a:p>
            <a:pPr marL="0" indent="0" algn="just">
              <a:buNone/>
            </a:pPr>
            <a:r>
              <a:rPr lang="ru-RU" sz="2400" dirty="0">
                <a:latin typeface="Constantia" panose="02030602050306030303" pitchFamily="18" charset="0"/>
              </a:rPr>
              <a:t>Действие романа разворачивается под Сталинградом в декабре 1942 года. В основе произведения лежат реальные исторические события — попытка немецкой группы армий «Дон» фельдмаршала </a:t>
            </a:r>
            <a:r>
              <a:rPr lang="ru-RU" sz="2400" dirty="0" err="1">
                <a:latin typeface="Constantia" panose="02030602050306030303" pitchFamily="18" charset="0"/>
              </a:rPr>
              <a:t>Манштейна</a:t>
            </a:r>
            <a:r>
              <a:rPr lang="ru-RU" sz="2400" dirty="0">
                <a:latin typeface="Constantia" panose="02030602050306030303" pitchFamily="18" charset="0"/>
              </a:rPr>
              <a:t> деблокировать окруженную под </a:t>
            </a:r>
            <a:r>
              <a:rPr lang="ru-RU" sz="2400" dirty="0" err="1">
                <a:latin typeface="Constantia" panose="02030602050306030303" pitchFamily="18" charset="0"/>
              </a:rPr>
              <a:t>Cталинградом</a:t>
            </a:r>
            <a:r>
              <a:rPr lang="ru-RU" sz="2400" dirty="0">
                <a:latin typeface="Constantia" panose="02030602050306030303" pitchFamily="18" charset="0"/>
              </a:rPr>
              <a:t> 6-ю армию Паулюса. Именно то сражение, описанное в романе, решало исход всей Сталинградской битвы. </a:t>
            </a:r>
          </a:p>
          <a:p>
            <a:endParaRPr lang="ru-RU" dirty="0"/>
          </a:p>
        </p:txBody>
      </p:sp>
      <p:pic>
        <p:nvPicPr>
          <p:cNvPr id="4" name="Рисунок 3"/>
          <p:cNvPicPr>
            <a:picLocks noChangeAspect="1"/>
          </p:cNvPicPr>
          <p:nvPr/>
        </p:nvPicPr>
        <p:blipFill>
          <a:blip r:embed="rId2"/>
          <a:stretch>
            <a:fillRect/>
          </a:stretch>
        </p:blipFill>
        <p:spPr>
          <a:xfrm>
            <a:off x="9535798" y="1790164"/>
            <a:ext cx="2287009" cy="3094919"/>
          </a:xfrm>
          <a:prstGeom prst="rect">
            <a:avLst/>
          </a:prstGeom>
        </p:spPr>
      </p:pic>
    </p:spTree>
    <p:extLst>
      <p:ext uri="{BB962C8B-B14F-4D97-AF65-F5344CB8AC3E}">
        <p14:creationId xmlns:p14="http://schemas.microsoft.com/office/powerpoint/2010/main" val="8616584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434108" y="1120462"/>
            <a:ext cx="7534140" cy="5344731"/>
          </a:xfrm>
        </p:spPr>
        <p:txBody>
          <a:bodyPr>
            <a:normAutofit/>
          </a:bodyPr>
          <a:lstStyle/>
          <a:p>
            <a:pPr marL="0" indent="0" algn="just">
              <a:buNone/>
            </a:pPr>
            <a:r>
              <a:rPr lang="ru-RU" sz="2400" dirty="0" smtClean="0">
                <a:latin typeface="Constantia" panose="02030602050306030303" pitchFamily="18" charset="0"/>
              </a:rPr>
              <a:t>Венок славы: антология художественных произведений о Великой Отечественной войне: в 12 т. Т. 4. Сталинградская битва / [ред. совет: Н. В. Свиридов, М. Н. Алексеев, Ю. В. Бондарев и др.]. – М.: Современник, 1984. –652 с.: ил.</a:t>
            </a:r>
          </a:p>
          <a:p>
            <a:pPr marL="0" indent="0" algn="just">
              <a:buNone/>
            </a:pPr>
            <a:r>
              <a:rPr lang="ru-RU" sz="2400" dirty="0" smtClean="0">
                <a:latin typeface="Constantia" panose="02030602050306030303" pitchFamily="18" charset="0"/>
              </a:rPr>
              <a:t>В четвертом томе антологии представлены произведения, отразившие крупнейшее событие Великой Отечественной войны – Сталинградскую битву. Великая битва на Волге стала началом коренного перелома в войне, оказала большое влияние на развитие движения Сопротивления на территории государств, оккупированных фашистскими захватчиками.</a:t>
            </a:r>
          </a:p>
          <a:p>
            <a:endParaRPr lang="ru-RU" dirty="0"/>
          </a:p>
        </p:txBody>
      </p:sp>
      <p:pic>
        <p:nvPicPr>
          <p:cNvPr id="4" name="Рисунок 3"/>
          <p:cNvPicPr>
            <a:picLocks noChangeAspect="1"/>
          </p:cNvPicPr>
          <p:nvPr/>
        </p:nvPicPr>
        <p:blipFill>
          <a:blip r:embed="rId2"/>
          <a:stretch>
            <a:fillRect/>
          </a:stretch>
        </p:blipFill>
        <p:spPr>
          <a:xfrm>
            <a:off x="10058399" y="1571222"/>
            <a:ext cx="2034862" cy="2910625"/>
          </a:xfrm>
          <a:prstGeom prst="rect">
            <a:avLst/>
          </a:prstGeom>
        </p:spPr>
      </p:pic>
    </p:spTree>
    <p:extLst>
      <p:ext uri="{BB962C8B-B14F-4D97-AF65-F5344CB8AC3E}">
        <p14:creationId xmlns:p14="http://schemas.microsoft.com/office/powerpoint/2010/main" val="1151711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02288" y="103030"/>
            <a:ext cx="7302320" cy="6877317"/>
          </a:xfrm>
        </p:spPr>
        <p:txBody>
          <a:bodyPr>
            <a:normAutofit/>
          </a:bodyPr>
          <a:lstStyle/>
          <a:p>
            <a:pPr marL="0" indent="0" algn="just">
              <a:buNone/>
            </a:pPr>
            <a:r>
              <a:rPr lang="ru-RU" sz="2400" dirty="0">
                <a:latin typeface="Constantia" panose="02030602050306030303" pitchFamily="18" charset="0"/>
              </a:rPr>
              <a:t>Гроссман, Василий Семёнович. </a:t>
            </a:r>
            <a:r>
              <a:rPr lang="ru-RU" sz="2400" dirty="0" smtClean="0">
                <a:latin typeface="Constantia" panose="02030602050306030303" pitchFamily="18" charset="0"/>
              </a:rPr>
              <a:t>Жизнь </a:t>
            </a:r>
            <a:r>
              <a:rPr lang="ru-RU" sz="2400" dirty="0">
                <a:latin typeface="Constantia" panose="02030602050306030303" pitchFamily="18" charset="0"/>
              </a:rPr>
              <a:t>и судьба : Роман / В. С. Гроссман ; предисл., сост. Л. И. Лазарев, </a:t>
            </a:r>
            <a:r>
              <a:rPr lang="ru-RU" sz="2400" dirty="0" err="1">
                <a:latin typeface="Constantia" panose="02030602050306030303" pitchFamily="18" charset="0"/>
              </a:rPr>
              <a:t>худож</a:t>
            </a:r>
            <a:r>
              <a:rPr lang="ru-RU" sz="2400" dirty="0">
                <a:latin typeface="Constantia" panose="02030602050306030303" pitchFamily="18" charset="0"/>
              </a:rPr>
              <a:t>. В. В. Медведев. - Москва : СЛОВО/SLOVO, 1999. - 704 с. </a:t>
            </a:r>
            <a:r>
              <a:rPr lang="ru-RU" sz="2400" dirty="0" smtClean="0">
                <a:latin typeface="Constantia" panose="02030602050306030303" pitchFamily="18" charset="0"/>
              </a:rPr>
              <a:t> </a:t>
            </a:r>
            <a:r>
              <a:rPr lang="ru-RU" sz="2400" dirty="0">
                <a:latin typeface="Constantia" panose="02030602050306030303" pitchFamily="18" charset="0"/>
              </a:rPr>
              <a:t>- (Пушкинская библиотека). </a:t>
            </a:r>
            <a:endParaRPr lang="ru-RU" sz="2400" dirty="0" smtClean="0">
              <a:latin typeface="Constantia" panose="02030602050306030303" pitchFamily="18" charset="0"/>
            </a:endParaRPr>
          </a:p>
          <a:p>
            <a:pPr marL="0" indent="0" algn="just">
              <a:buNone/>
            </a:pPr>
            <a:r>
              <a:rPr lang="ru-RU" sz="2400" dirty="0" smtClean="0">
                <a:latin typeface="Constantia" panose="02030602050306030303" pitchFamily="18" charset="0"/>
              </a:rPr>
              <a:t>Роман </a:t>
            </a:r>
            <a:r>
              <a:rPr lang="ru-RU" sz="2400" dirty="0">
                <a:latin typeface="Constantia" panose="02030602050306030303" pitchFamily="18" charset="0"/>
              </a:rPr>
              <a:t>«Жизнь и судьба» стал самой значительной книгой </a:t>
            </a:r>
            <a:r>
              <a:rPr lang="ru-RU" sz="2400" dirty="0" err="1">
                <a:latin typeface="Constantia" panose="02030602050306030303" pitchFamily="18" charset="0"/>
              </a:rPr>
              <a:t>В.Гроссмана</a:t>
            </a:r>
            <a:r>
              <a:rPr lang="ru-RU" sz="2400" dirty="0">
                <a:latin typeface="Constantia" panose="02030602050306030303" pitchFamily="18" charset="0"/>
              </a:rPr>
              <a:t>. Он был написан в 1960 году, отвергнут советской печатью и изъят органами КГБ. Чудом сохраненный экземпляр был впервые опубликован в Швейцарии в 1980, а затем и в России в 1988 году. Писатель в этом произведении поднимается на уровень высоких обобщений и рассматривает Сталинградскую драму с точки зрения универсальных и всеобъемлющих категорий человеческого бытия. С большой художественной силой раскрывает </a:t>
            </a:r>
            <a:r>
              <a:rPr lang="ru-RU" sz="2400" dirty="0" err="1">
                <a:latin typeface="Constantia" panose="02030602050306030303" pitchFamily="18" charset="0"/>
              </a:rPr>
              <a:t>В.Гроссман</a:t>
            </a:r>
            <a:r>
              <a:rPr lang="ru-RU" sz="2400" dirty="0">
                <a:latin typeface="Constantia" panose="02030602050306030303" pitchFamily="18" charset="0"/>
              </a:rPr>
              <a:t> историческую трагедию русского народа, который, одержав победу над жестоким и сильным врагом, раздираем внутренними противоречиями тоталитарного, лживого и несправедливого строя. </a:t>
            </a:r>
          </a:p>
        </p:txBody>
      </p:sp>
      <p:pic>
        <p:nvPicPr>
          <p:cNvPr id="4" name="Рисунок 3"/>
          <p:cNvPicPr>
            <a:picLocks noChangeAspect="1"/>
          </p:cNvPicPr>
          <p:nvPr/>
        </p:nvPicPr>
        <p:blipFill>
          <a:blip r:embed="rId2"/>
          <a:stretch>
            <a:fillRect/>
          </a:stretch>
        </p:blipFill>
        <p:spPr>
          <a:xfrm>
            <a:off x="9504608" y="1519707"/>
            <a:ext cx="2605670" cy="3799935"/>
          </a:xfrm>
          <a:prstGeom prst="rect">
            <a:avLst/>
          </a:prstGeom>
        </p:spPr>
      </p:pic>
    </p:spTree>
    <p:extLst>
      <p:ext uri="{BB962C8B-B14F-4D97-AF65-F5344CB8AC3E}">
        <p14:creationId xmlns:p14="http://schemas.microsoft.com/office/powerpoint/2010/main" val="3577389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163652" y="489397"/>
            <a:ext cx="7843234" cy="6761410"/>
          </a:xfrm>
        </p:spPr>
        <p:txBody>
          <a:bodyPr>
            <a:normAutofit fontScale="85000" lnSpcReduction="20000"/>
          </a:bodyPr>
          <a:lstStyle/>
          <a:p>
            <a:pPr marL="0" indent="0" algn="just">
              <a:buNone/>
            </a:pPr>
            <a:r>
              <a:rPr lang="ru-RU" dirty="0">
                <a:latin typeface="Constantia" panose="02030602050306030303" pitchFamily="18" charset="0"/>
              </a:rPr>
              <a:t>Некрасов, Виктор </a:t>
            </a:r>
            <a:r>
              <a:rPr lang="ru-RU" dirty="0" smtClean="0">
                <a:latin typeface="Constantia" panose="02030602050306030303" pitchFamily="18" charset="0"/>
              </a:rPr>
              <a:t>Платонович. В </a:t>
            </a:r>
            <a:r>
              <a:rPr lang="ru-RU" dirty="0">
                <a:latin typeface="Constantia" panose="02030602050306030303" pitchFamily="18" charset="0"/>
              </a:rPr>
              <a:t>окопах Сталинграда [Текст] : Роман. Рассказы. Повесть / В. П. Некрасов ; сост.: Т. П. Голованова, А. А. Аль. - Ленинград : </a:t>
            </a:r>
            <a:r>
              <a:rPr lang="ru-RU" dirty="0" err="1">
                <a:latin typeface="Constantia" panose="02030602050306030303" pitchFamily="18" charset="0"/>
              </a:rPr>
              <a:t>Лениздат</a:t>
            </a:r>
            <a:r>
              <a:rPr lang="ru-RU" dirty="0">
                <a:latin typeface="Constantia" panose="02030602050306030303" pitchFamily="18" charset="0"/>
              </a:rPr>
              <a:t>, 1991. - 509 с. : ил</a:t>
            </a:r>
            <a:r>
              <a:rPr lang="ru-RU" dirty="0" smtClean="0">
                <a:latin typeface="Constantia" panose="02030602050306030303" pitchFamily="18" charset="0"/>
              </a:rPr>
              <a:t>.</a:t>
            </a:r>
          </a:p>
          <a:p>
            <a:pPr marL="0" indent="0" algn="just">
              <a:buNone/>
            </a:pPr>
            <a:r>
              <a:rPr lang="ru-RU" dirty="0">
                <a:latin typeface="Constantia" panose="02030602050306030303" pitchFamily="18" charset="0"/>
              </a:rPr>
              <a:t>Виктор Некрасов до войны не имел литературного опыта. Архитектор по образованию, в дни Сталинградской битвы он был полковым инженером и заместителем командира сапёрного батальона. Как вспоминал сам Некрасов, «сразу после Победы я написал «Книгу о солдатах и их командире», войдя в историю русской литературы в «армейских </a:t>
            </a:r>
            <a:r>
              <a:rPr lang="ru-RU" dirty="0" err="1">
                <a:latin typeface="Constantia" panose="02030602050306030303" pitchFamily="18" charset="0"/>
              </a:rPr>
              <a:t>кирзачах</a:t>
            </a:r>
            <a:r>
              <a:rPr lang="ru-RU" dirty="0">
                <a:latin typeface="Constantia" panose="02030602050306030303" pitchFamily="18" charset="0"/>
              </a:rPr>
              <a:t>». Его повесть – первое произведение «не о войне, а изнутри войны, рассказ не наблюдателя, а участника, находившегося на переднем крае». Повесть В. Некрасова в основе своей документальна и документальность её обусловлена личным свидетельством автора – участника событий. Капитан Виктор Некрасов воспроизвёл по памяти «кромешный ад» окопного Сталинграда – от </a:t>
            </a:r>
            <a:r>
              <a:rPr lang="ru-RU" dirty="0" err="1">
                <a:latin typeface="Constantia" panose="02030602050306030303" pitchFamily="18" charset="0"/>
              </a:rPr>
              <a:t>Сарепты</a:t>
            </a:r>
            <a:r>
              <a:rPr lang="ru-RU" dirty="0">
                <a:latin typeface="Constantia" panose="02030602050306030303" pitchFamily="18" charset="0"/>
              </a:rPr>
              <a:t> до Тракторного, когда единственным спасением было знать: «десятый день немцы бомбят город. Бомбят – значит, там ещё наши. Значит, идут бои. Значит, есть фронт!».</a:t>
            </a:r>
          </a:p>
          <a:p>
            <a:pPr marL="0" indent="0" algn="just">
              <a:buNone/>
            </a:pPr>
            <a:endParaRPr lang="ru-RU" dirty="0">
              <a:latin typeface="Constantia" panose="02030602050306030303" pitchFamily="18" charset="0"/>
            </a:endParaRPr>
          </a:p>
          <a:p>
            <a:pPr marL="0" indent="0">
              <a:buNone/>
            </a:pPr>
            <a:endParaRPr lang="ru-RU" dirty="0"/>
          </a:p>
        </p:txBody>
      </p:sp>
      <p:pic>
        <p:nvPicPr>
          <p:cNvPr id="4" name="Рисунок 3"/>
          <p:cNvPicPr>
            <a:picLocks noChangeAspect="1"/>
          </p:cNvPicPr>
          <p:nvPr/>
        </p:nvPicPr>
        <p:blipFill>
          <a:blip r:embed="rId2"/>
          <a:stretch>
            <a:fillRect/>
          </a:stretch>
        </p:blipFill>
        <p:spPr>
          <a:xfrm>
            <a:off x="10097037" y="1940416"/>
            <a:ext cx="1924050" cy="3048000"/>
          </a:xfrm>
          <a:prstGeom prst="rect">
            <a:avLst/>
          </a:prstGeom>
        </p:spPr>
      </p:pic>
    </p:spTree>
    <p:extLst>
      <p:ext uri="{BB962C8B-B14F-4D97-AF65-F5344CB8AC3E}">
        <p14:creationId xmlns:p14="http://schemas.microsoft.com/office/powerpoint/2010/main" val="6104981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3804" y="940158"/>
            <a:ext cx="7108106" cy="5917842"/>
          </a:xfrm>
        </p:spPr>
        <p:txBody>
          <a:bodyPr>
            <a:normAutofit/>
          </a:bodyPr>
          <a:lstStyle/>
          <a:p>
            <a:pPr marL="0" indent="0" algn="just">
              <a:buNone/>
            </a:pPr>
            <a:r>
              <a:rPr lang="ru-RU" sz="2400" dirty="0">
                <a:latin typeface="Constantia" panose="02030602050306030303" pitchFamily="18" charset="0"/>
              </a:rPr>
              <a:t>Симонов, Константин Михайлович. </a:t>
            </a:r>
            <a:r>
              <a:rPr lang="ru-RU" sz="2400" dirty="0" smtClean="0">
                <a:latin typeface="Constantia" panose="02030602050306030303" pitchFamily="18" charset="0"/>
              </a:rPr>
              <a:t>Дни </a:t>
            </a:r>
            <a:r>
              <a:rPr lang="ru-RU" sz="2400" dirty="0">
                <a:latin typeface="Constantia" panose="02030602050306030303" pitchFamily="18" charset="0"/>
              </a:rPr>
              <a:t>и ночи [Текст] : Повесть / К. М. Симонов ; </a:t>
            </a:r>
            <a:r>
              <a:rPr lang="ru-RU" sz="2400" dirty="0" err="1">
                <a:latin typeface="Constantia" panose="02030602050306030303" pitchFamily="18" charset="0"/>
              </a:rPr>
              <a:t>худож</a:t>
            </a:r>
            <a:r>
              <a:rPr lang="ru-RU" sz="2400" dirty="0">
                <a:latin typeface="Constantia" panose="02030602050306030303" pitchFamily="18" charset="0"/>
              </a:rPr>
              <a:t>. А. Лурье. - Москва : Художественная литература, 1984. - 260 с. : ил. </a:t>
            </a:r>
            <a:endParaRPr lang="ru-RU" sz="2400" dirty="0" smtClean="0">
              <a:latin typeface="Constantia" panose="02030602050306030303" pitchFamily="18" charset="0"/>
            </a:endParaRPr>
          </a:p>
          <a:p>
            <a:pPr marL="0" indent="0" algn="just">
              <a:buNone/>
            </a:pPr>
            <a:r>
              <a:rPr lang="ru-RU" sz="2400" dirty="0" smtClean="0">
                <a:latin typeface="Constantia" panose="02030602050306030303" pitchFamily="18" charset="0"/>
              </a:rPr>
              <a:t>Повесть </a:t>
            </a:r>
            <a:r>
              <a:rPr lang="ru-RU" sz="2400" dirty="0">
                <a:latin typeface="Constantia" panose="02030602050306030303" pitchFamily="18" charset="0"/>
              </a:rPr>
              <a:t>К</a:t>
            </a:r>
            <a:r>
              <a:rPr lang="ru-RU" sz="2400" dirty="0" smtClean="0">
                <a:latin typeface="Constantia" panose="02030602050306030303" pitchFamily="18" charset="0"/>
              </a:rPr>
              <a:t>. Симонова </a:t>
            </a:r>
            <a:r>
              <a:rPr lang="ru-RU" sz="2400" dirty="0">
                <a:latin typeface="Constantia" panose="02030602050306030303" pitchFamily="18" charset="0"/>
              </a:rPr>
              <a:t>"Дни и ночи" рассказывает о событиях 1942 года. В армию защитников Сталинграда вливаются новые части, переброшенные на правый берег Волги. Среди них находится батальон капитана Сабурова. </a:t>
            </a:r>
            <a:r>
              <a:rPr lang="ru-RU" sz="2400" dirty="0" err="1">
                <a:latin typeface="Constantia" panose="02030602050306030303" pitchFamily="18" charset="0"/>
              </a:rPr>
              <a:t>Сабуровцы</a:t>
            </a:r>
            <a:r>
              <a:rPr lang="ru-RU" sz="2400" dirty="0">
                <a:latin typeface="Constantia" panose="02030602050306030303" pitchFamily="18" charset="0"/>
              </a:rPr>
              <a:t> яростной атакой выбивают фашистов из трех зданий, вклинившихся в нашу оборону. Начинаются дни и ночи героической защиты домов, ставших неприступными для врага... </a:t>
            </a:r>
          </a:p>
        </p:txBody>
      </p:sp>
      <p:pic>
        <p:nvPicPr>
          <p:cNvPr id="4" name="Рисунок 3"/>
          <p:cNvPicPr>
            <a:picLocks noChangeAspect="1"/>
          </p:cNvPicPr>
          <p:nvPr/>
        </p:nvPicPr>
        <p:blipFill rotWithShape="1">
          <a:blip r:embed="rId2"/>
          <a:srcRect b="3676"/>
          <a:stretch/>
        </p:blipFill>
        <p:spPr>
          <a:xfrm>
            <a:off x="9361910" y="1195385"/>
            <a:ext cx="2749557" cy="4110711"/>
          </a:xfrm>
          <a:prstGeom prst="rect">
            <a:avLst/>
          </a:prstGeom>
        </p:spPr>
      </p:pic>
    </p:spTree>
    <p:extLst>
      <p:ext uri="{BB962C8B-B14F-4D97-AF65-F5344CB8AC3E}">
        <p14:creationId xmlns:p14="http://schemas.microsoft.com/office/powerpoint/2010/main" val="8819988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24259" y="128789"/>
            <a:ext cx="6748529" cy="6729211"/>
          </a:xfrm>
        </p:spPr>
        <p:txBody>
          <a:bodyPr>
            <a:normAutofit/>
          </a:bodyPr>
          <a:lstStyle/>
          <a:p>
            <a:pPr marL="0" indent="0" algn="just">
              <a:buNone/>
            </a:pPr>
            <a:r>
              <a:rPr lang="ru-RU" sz="2400" dirty="0">
                <a:latin typeface="Constantia" panose="02030602050306030303" pitchFamily="18" charset="0"/>
              </a:rPr>
              <a:t>Шолохов, Михаил Александрович. </a:t>
            </a:r>
            <a:r>
              <a:rPr lang="ru-RU" sz="2400" dirty="0" smtClean="0">
                <a:latin typeface="Constantia" panose="02030602050306030303" pitchFamily="18" charset="0"/>
              </a:rPr>
              <a:t>Они </a:t>
            </a:r>
            <a:r>
              <a:rPr lang="ru-RU" sz="2400" dirty="0">
                <a:latin typeface="Constantia" panose="02030602050306030303" pitchFamily="18" charset="0"/>
              </a:rPr>
              <a:t>сражались за Родину. Судьба человека. Наука ненависти : Роман, рассказы / М. А. Шолохов. - Москва : Современник, 1985. - 288 с. : ил. </a:t>
            </a:r>
            <a:endParaRPr lang="ru-RU" sz="2400" dirty="0" smtClean="0">
              <a:latin typeface="Constantia" panose="02030602050306030303" pitchFamily="18" charset="0"/>
            </a:endParaRPr>
          </a:p>
          <a:p>
            <a:pPr marL="0" indent="0" algn="just">
              <a:buNone/>
            </a:pPr>
            <a:r>
              <a:rPr lang="ru-RU" sz="2400" dirty="0" smtClean="0">
                <a:latin typeface="Constantia" panose="02030602050306030303" pitchFamily="18" charset="0"/>
              </a:rPr>
              <a:t>События</a:t>
            </a:r>
            <a:r>
              <a:rPr lang="ru-RU" sz="2400" dirty="0">
                <a:latin typeface="Constantia" panose="02030602050306030303" pitchFamily="18" charset="0"/>
              </a:rPr>
              <a:t>, отражённые в главах романа, происходят в станице </a:t>
            </a:r>
            <a:r>
              <a:rPr lang="ru-RU" sz="2400" dirty="0" err="1">
                <a:latin typeface="Constantia" panose="02030602050306030303" pitchFamily="18" charset="0"/>
              </a:rPr>
              <a:t>Клетской</a:t>
            </a:r>
            <a:r>
              <a:rPr lang="ru-RU" sz="2400" dirty="0">
                <a:latin typeface="Constantia" panose="02030602050306030303" pitchFamily="18" charset="0"/>
              </a:rPr>
              <a:t>: бои идут на подступах к Сталинграду. Писатель показывает тяжёлый период отступления наших войск. Но и в это тяжёлое время его герои не утрачивают любви к Родине и веры в победу. В центре романа – рядовые бойцы, простые солдаты, вынесшие на своих плечах все военные беды. 1941-ый оторвал их от семей, от гражданских профессий (Лопахин – шахтёр, Звягинцев – комбайнёр, Стрельцов – агроном и т.д.) и сделал солдатами, защитниками Родины. Стоит упомянуть: солдат Лопахин – смельчак, балагур и это помогает ему в тяжёлых условиях войны.</a:t>
            </a:r>
          </a:p>
        </p:txBody>
      </p:sp>
      <p:pic>
        <p:nvPicPr>
          <p:cNvPr id="4" name="Рисунок 3"/>
          <p:cNvPicPr>
            <a:picLocks noChangeAspect="1"/>
          </p:cNvPicPr>
          <p:nvPr/>
        </p:nvPicPr>
        <p:blipFill>
          <a:blip r:embed="rId2"/>
          <a:stretch>
            <a:fillRect/>
          </a:stretch>
        </p:blipFill>
        <p:spPr>
          <a:xfrm>
            <a:off x="9272788" y="1370012"/>
            <a:ext cx="2748868" cy="3871645"/>
          </a:xfrm>
          <a:prstGeom prst="rect">
            <a:avLst/>
          </a:prstGeom>
        </p:spPr>
      </p:pic>
    </p:spTree>
    <p:extLst>
      <p:ext uri="{BB962C8B-B14F-4D97-AF65-F5344CB8AC3E}">
        <p14:creationId xmlns:p14="http://schemas.microsoft.com/office/powerpoint/2010/main" val="6177318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09870" y="-244697"/>
            <a:ext cx="8134082" cy="1690688"/>
          </a:xfrm>
        </p:spPr>
        <p:txBody>
          <a:bodyPr>
            <a:normAutofit/>
          </a:bodyPr>
          <a:lstStyle/>
          <a:p>
            <a:pPr algn="ctr"/>
            <a:r>
              <a:rPr lang="ru-RU" sz="3600" dirty="0" smtClean="0">
                <a:latin typeface="Constantia" panose="02030602050306030303" pitchFamily="18" charset="0"/>
              </a:rPr>
              <a:t>Библиографический список книг, представленных на выставке</a:t>
            </a:r>
            <a:endParaRPr lang="ru-RU" sz="3600" dirty="0">
              <a:latin typeface="Constantia" panose="02030602050306030303" pitchFamily="18" charset="0"/>
            </a:endParaRPr>
          </a:p>
        </p:txBody>
      </p:sp>
      <p:sp>
        <p:nvSpPr>
          <p:cNvPr id="3" name="Объект 2"/>
          <p:cNvSpPr>
            <a:spLocks noGrp="1"/>
          </p:cNvSpPr>
          <p:nvPr>
            <p:ph idx="1"/>
          </p:nvPr>
        </p:nvSpPr>
        <p:spPr>
          <a:xfrm>
            <a:off x="1880315" y="1068946"/>
            <a:ext cx="10311684" cy="5789054"/>
          </a:xfrm>
        </p:spPr>
        <p:txBody>
          <a:bodyPr>
            <a:normAutofit fontScale="85000" lnSpcReduction="20000"/>
          </a:bodyPr>
          <a:lstStyle/>
          <a:p>
            <a:pPr marL="0" indent="0">
              <a:buNone/>
            </a:pPr>
            <a:r>
              <a:rPr lang="ru-RU" dirty="0" smtClean="0">
                <a:latin typeface="Constantia" panose="02030602050306030303" pitchFamily="18" charset="0"/>
              </a:rPr>
              <a:t>1. Бондарев</a:t>
            </a:r>
            <a:r>
              <a:rPr lang="ru-RU" dirty="0">
                <a:latin typeface="Constantia" panose="02030602050306030303" pitchFamily="18" charset="0"/>
              </a:rPr>
              <a:t>, Ю. Горячий снег / Ю. Бондарев. – М.: АСТ: </a:t>
            </a:r>
            <a:r>
              <a:rPr lang="ru-RU" dirty="0" err="1">
                <a:latin typeface="Constantia" panose="02030602050306030303" pitchFamily="18" charset="0"/>
              </a:rPr>
              <a:t>Транзиткнига</a:t>
            </a:r>
            <a:r>
              <a:rPr lang="ru-RU" dirty="0">
                <a:latin typeface="Constantia" panose="02030602050306030303" pitchFamily="18" charset="0"/>
              </a:rPr>
              <a:t>, 2004. – 413 c</a:t>
            </a:r>
            <a:r>
              <a:rPr lang="ru-RU" dirty="0" smtClean="0">
                <a:latin typeface="Constantia" panose="02030602050306030303" pitchFamily="18" charset="0"/>
              </a:rPr>
              <a:t>.</a:t>
            </a:r>
          </a:p>
          <a:p>
            <a:pPr marL="0" indent="0">
              <a:buNone/>
            </a:pPr>
            <a:r>
              <a:rPr lang="ru-RU" dirty="0" smtClean="0">
                <a:latin typeface="Constantia" panose="02030602050306030303" pitchFamily="18" charset="0"/>
              </a:rPr>
              <a:t>2. Венок </a:t>
            </a:r>
            <a:r>
              <a:rPr lang="ru-RU" dirty="0">
                <a:latin typeface="Constantia" panose="02030602050306030303" pitchFamily="18" charset="0"/>
              </a:rPr>
              <a:t>славы: антология художественных произведений о Великой Отечественной войне: в 12 т. Т. 4. Сталинградская битва / [ред. совет: Н. В. Свиридов, М. Н. Алексеев, Ю. В. Бондарев и др.]. – М.: Современник, 1984. –652 с.: ил</a:t>
            </a:r>
            <a:r>
              <a:rPr lang="ru-RU" dirty="0" smtClean="0">
                <a:latin typeface="Constantia" panose="02030602050306030303" pitchFamily="18" charset="0"/>
              </a:rPr>
              <a:t>.</a:t>
            </a:r>
          </a:p>
          <a:p>
            <a:pPr marL="0" indent="0" algn="just">
              <a:buNone/>
            </a:pPr>
            <a:r>
              <a:rPr lang="ru-RU" dirty="0" smtClean="0">
                <a:latin typeface="Constantia" panose="02030602050306030303" pitchFamily="18" charset="0"/>
              </a:rPr>
              <a:t>3. </a:t>
            </a:r>
            <a:r>
              <a:rPr lang="ru-RU" dirty="0">
                <a:latin typeface="Constantia" panose="02030602050306030303" pitchFamily="18" charset="0"/>
              </a:rPr>
              <a:t>Гроссман, Василий Семёнович. Жизнь и судьба : Роман / В. С. Гроссман ; предисл., сост. Л. И. Лазарев, </a:t>
            </a:r>
            <a:r>
              <a:rPr lang="ru-RU" dirty="0" err="1">
                <a:latin typeface="Constantia" panose="02030602050306030303" pitchFamily="18" charset="0"/>
              </a:rPr>
              <a:t>худож</a:t>
            </a:r>
            <a:r>
              <a:rPr lang="ru-RU" dirty="0">
                <a:latin typeface="Constantia" panose="02030602050306030303" pitchFamily="18" charset="0"/>
              </a:rPr>
              <a:t>. В. В. Медведев. - Москва : СЛОВО/SLOVO, 1999. - 704 с.  - (Пушкинская библиотека). </a:t>
            </a:r>
            <a:endParaRPr lang="ru-RU" dirty="0" smtClean="0">
              <a:latin typeface="Constantia" panose="02030602050306030303" pitchFamily="18" charset="0"/>
            </a:endParaRPr>
          </a:p>
          <a:p>
            <a:pPr marL="0" indent="0" algn="just">
              <a:buNone/>
            </a:pPr>
            <a:r>
              <a:rPr lang="ru-RU" dirty="0" smtClean="0">
                <a:latin typeface="Constantia" panose="02030602050306030303" pitchFamily="18" charset="0"/>
              </a:rPr>
              <a:t>4. </a:t>
            </a:r>
            <a:r>
              <a:rPr lang="ru-RU" dirty="0">
                <a:latin typeface="Constantia" panose="02030602050306030303" pitchFamily="18" charset="0"/>
              </a:rPr>
              <a:t>Некрасов, Виктор Платонович. В окопах Сталинграда [Текст] : Роман. Рассказы. Повесть / В. П. Некрасов ; сост.: Т. П. Голованова, А. А. Аль. - Ленинград : </a:t>
            </a:r>
            <a:r>
              <a:rPr lang="ru-RU" dirty="0" err="1">
                <a:latin typeface="Constantia" panose="02030602050306030303" pitchFamily="18" charset="0"/>
              </a:rPr>
              <a:t>Лениздат</a:t>
            </a:r>
            <a:r>
              <a:rPr lang="ru-RU" dirty="0">
                <a:latin typeface="Constantia" panose="02030602050306030303" pitchFamily="18" charset="0"/>
              </a:rPr>
              <a:t>, 1991. - 509 с. : ил</a:t>
            </a:r>
            <a:r>
              <a:rPr lang="ru-RU" dirty="0" smtClean="0">
                <a:latin typeface="Constantia" panose="02030602050306030303" pitchFamily="18" charset="0"/>
              </a:rPr>
              <a:t>.</a:t>
            </a:r>
          </a:p>
          <a:p>
            <a:pPr marL="0" indent="0" algn="just">
              <a:buNone/>
            </a:pPr>
            <a:r>
              <a:rPr lang="ru-RU" dirty="0" smtClean="0">
                <a:latin typeface="Constantia" panose="02030602050306030303" pitchFamily="18" charset="0"/>
              </a:rPr>
              <a:t>5. </a:t>
            </a:r>
            <a:r>
              <a:rPr lang="ru-RU" dirty="0">
                <a:latin typeface="Constantia" panose="02030602050306030303" pitchFamily="18" charset="0"/>
              </a:rPr>
              <a:t>Симонов, Константин Михайлович. Дни и ночи [Текст] : Повесть / К. М. Симонов ; </a:t>
            </a:r>
            <a:r>
              <a:rPr lang="ru-RU" dirty="0" err="1">
                <a:latin typeface="Constantia" panose="02030602050306030303" pitchFamily="18" charset="0"/>
              </a:rPr>
              <a:t>худож</a:t>
            </a:r>
            <a:r>
              <a:rPr lang="ru-RU" dirty="0">
                <a:latin typeface="Constantia" panose="02030602050306030303" pitchFamily="18" charset="0"/>
              </a:rPr>
              <a:t>. А. Лурье. - Москва : Художественная литература, 1984. - 260 с. : ил. </a:t>
            </a:r>
            <a:endParaRPr lang="ru-RU" dirty="0" smtClean="0">
              <a:latin typeface="Constantia" panose="02030602050306030303" pitchFamily="18" charset="0"/>
            </a:endParaRPr>
          </a:p>
          <a:p>
            <a:pPr marL="0" indent="0" algn="just">
              <a:buNone/>
            </a:pPr>
            <a:r>
              <a:rPr lang="ru-RU" dirty="0" smtClean="0">
                <a:latin typeface="Constantia" panose="02030602050306030303" pitchFamily="18" charset="0"/>
              </a:rPr>
              <a:t>6. </a:t>
            </a:r>
            <a:r>
              <a:rPr lang="ru-RU" dirty="0">
                <a:latin typeface="Constantia" panose="02030602050306030303" pitchFamily="18" charset="0"/>
              </a:rPr>
              <a:t>Шолохов, Михаил Александрович. Они сражались за Родину. Судьба человека. Наука ненависти : Роман, рассказы / М. А. Шолохов. - Москва : Современник, 1985. - 288 с. : ил. </a:t>
            </a:r>
          </a:p>
          <a:p>
            <a:pPr marL="0" indent="0" algn="r">
              <a:buNone/>
            </a:pPr>
            <a:r>
              <a:rPr lang="ru-RU" dirty="0" smtClean="0">
                <a:latin typeface="Constantia" panose="02030602050306030303" pitchFamily="18" charset="0"/>
              </a:rPr>
              <a:t>Составитель: библиограф Л. В. Третьякова</a:t>
            </a:r>
            <a:endParaRPr lang="ru-RU" dirty="0">
              <a:latin typeface="Constantia" panose="02030602050306030303" pitchFamily="18" charset="0"/>
            </a:endParaRPr>
          </a:p>
          <a:p>
            <a:pPr marL="0" indent="0" algn="just">
              <a:buNone/>
            </a:pPr>
            <a:endParaRPr lang="ru-RU" dirty="0">
              <a:latin typeface="Constantia" panose="02030602050306030303" pitchFamily="18" charset="0"/>
            </a:endParaRPr>
          </a:p>
          <a:p>
            <a:pPr marL="0" indent="0" algn="just">
              <a:buNone/>
            </a:pPr>
            <a:endParaRPr lang="ru-RU" dirty="0">
              <a:latin typeface="Constantia" panose="02030602050306030303" pitchFamily="18" charset="0"/>
            </a:endParaRPr>
          </a:p>
          <a:p>
            <a:pPr marL="0" indent="0">
              <a:buNone/>
            </a:pPr>
            <a:endParaRPr lang="ru-RU" dirty="0" smtClean="0">
              <a:latin typeface="Constantia" panose="02030602050306030303" pitchFamily="18" charset="0"/>
            </a:endParaRPr>
          </a:p>
          <a:p>
            <a:pPr marL="0" indent="0">
              <a:buNone/>
            </a:pPr>
            <a:endParaRPr lang="ru-RU" dirty="0">
              <a:latin typeface="Constantia" panose="02030602050306030303" pitchFamily="18" charset="0"/>
            </a:endParaRPr>
          </a:p>
          <a:p>
            <a:pPr marL="0" indent="0">
              <a:buNone/>
            </a:pPr>
            <a:endParaRPr lang="ru-RU" dirty="0"/>
          </a:p>
        </p:txBody>
      </p:sp>
    </p:spTree>
    <p:extLst>
      <p:ext uri="{BB962C8B-B14F-4D97-AF65-F5344CB8AC3E}">
        <p14:creationId xmlns:p14="http://schemas.microsoft.com/office/powerpoint/2010/main" val="3512479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871989" y="1700011"/>
            <a:ext cx="8976574" cy="4476952"/>
          </a:xfrm>
        </p:spPr>
        <p:txBody>
          <a:bodyPr>
            <a:normAutofit/>
          </a:bodyPr>
          <a:lstStyle/>
          <a:p>
            <a:pPr marL="0" indent="0" algn="ctr">
              <a:buNone/>
            </a:pPr>
            <a:r>
              <a:rPr lang="ru-RU" sz="9600" b="1" dirty="0" smtClean="0">
                <a:latin typeface="Constantia" panose="02030602050306030303" pitchFamily="18" charset="0"/>
              </a:rPr>
              <a:t>В окопах </a:t>
            </a:r>
          </a:p>
          <a:p>
            <a:pPr marL="0" indent="0" algn="ctr">
              <a:buNone/>
            </a:pPr>
            <a:r>
              <a:rPr lang="ru-RU" sz="9600" b="1" dirty="0" smtClean="0">
                <a:latin typeface="Constantia" panose="02030602050306030303" pitchFamily="18" charset="0"/>
              </a:rPr>
              <a:t>Сталинграда</a:t>
            </a:r>
            <a:endParaRPr lang="ru-RU" sz="9600" b="1" dirty="0">
              <a:latin typeface="Constantia" panose="02030602050306030303" pitchFamily="18" charset="0"/>
            </a:endParaRPr>
          </a:p>
        </p:txBody>
      </p:sp>
    </p:spTree>
    <p:extLst>
      <p:ext uri="{BB962C8B-B14F-4D97-AF65-F5344CB8AC3E}">
        <p14:creationId xmlns:p14="http://schemas.microsoft.com/office/powerpoint/2010/main" val="29710614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382592" y="965915"/>
            <a:ext cx="9809408" cy="5211048"/>
          </a:xfrm>
        </p:spPr>
        <p:txBody>
          <a:bodyPr>
            <a:normAutofit/>
          </a:bodyPr>
          <a:lstStyle/>
          <a:p>
            <a:pPr marL="0" lvl="0" indent="0" algn="just">
              <a:lnSpc>
                <a:spcPct val="100000"/>
              </a:lnSpc>
              <a:spcBef>
                <a:spcPts val="0"/>
              </a:spcBef>
              <a:buNone/>
            </a:pPr>
            <a:r>
              <a:rPr lang="ru-RU" dirty="0">
                <a:solidFill>
                  <a:prstClr val="black"/>
                </a:solidFill>
                <a:latin typeface="Constantia"/>
              </a:rPr>
              <a:t>Тип выставки </a:t>
            </a:r>
            <a:r>
              <a:rPr lang="ru-RU" dirty="0" smtClean="0">
                <a:solidFill>
                  <a:prstClr val="black"/>
                </a:solidFill>
                <a:latin typeface="Constantia"/>
              </a:rPr>
              <a:t>– тематическая</a:t>
            </a:r>
            <a:r>
              <a:rPr lang="ru-RU" dirty="0">
                <a:solidFill>
                  <a:prstClr val="black"/>
                </a:solidFill>
                <a:latin typeface="Constantia"/>
              </a:rPr>
              <a:t>, </a:t>
            </a:r>
            <a:r>
              <a:rPr lang="ru-RU" dirty="0" err="1">
                <a:solidFill>
                  <a:prstClr val="black"/>
                </a:solidFill>
                <a:latin typeface="Constantia"/>
              </a:rPr>
              <a:t>книжно</a:t>
            </a:r>
            <a:r>
              <a:rPr lang="ru-RU" dirty="0">
                <a:solidFill>
                  <a:prstClr val="black"/>
                </a:solidFill>
                <a:latin typeface="Constantia"/>
              </a:rPr>
              <a:t>- </a:t>
            </a:r>
            <a:r>
              <a:rPr lang="ru-RU" dirty="0" smtClean="0">
                <a:solidFill>
                  <a:prstClr val="black"/>
                </a:solidFill>
                <a:latin typeface="Constantia"/>
              </a:rPr>
              <a:t>иллюстративная.</a:t>
            </a:r>
            <a:endParaRPr lang="ru-RU" dirty="0">
              <a:solidFill>
                <a:prstClr val="black"/>
              </a:solidFill>
              <a:latin typeface="Constantia"/>
            </a:endParaRPr>
          </a:p>
          <a:p>
            <a:pPr marL="0" lvl="0" indent="0" algn="just">
              <a:lnSpc>
                <a:spcPct val="100000"/>
              </a:lnSpc>
              <a:spcBef>
                <a:spcPts val="0"/>
              </a:spcBef>
              <a:buNone/>
            </a:pPr>
            <a:r>
              <a:rPr lang="ru-RU" dirty="0">
                <a:solidFill>
                  <a:prstClr val="black"/>
                </a:solidFill>
                <a:latin typeface="Constantia"/>
              </a:rPr>
              <a:t>Читательское назначение – для всех групп читателей.</a:t>
            </a:r>
          </a:p>
          <a:p>
            <a:pPr marL="0" lvl="0" indent="0" algn="just">
              <a:lnSpc>
                <a:spcPct val="100000"/>
              </a:lnSpc>
              <a:spcBef>
                <a:spcPts val="0"/>
              </a:spcBef>
              <a:buNone/>
            </a:pPr>
            <a:r>
              <a:rPr lang="ru-RU" dirty="0">
                <a:solidFill>
                  <a:prstClr val="black"/>
                </a:solidFill>
                <a:latin typeface="Constantia"/>
              </a:rPr>
              <a:t>Целевое назначение – познакомить читателей библиотеки с литературой, находящейся в фонде библиотеки, рассказывающей о </a:t>
            </a:r>
            <a:r>
              <a:rPr lang="ru-RU" dirty="0" smtClean="0">
                <a:solidFill>
                  <a:prstClr val="black"/>
                </a:solidFill>
                <a:latin typeface="Constantia"/>
              </a:rPr>
              <a:t>Сталинградской битве.</a:t>
            </a:r>
            <a:endParaRPr lang="ru-RU" dirty="0">
              <a:solidFill>
                <a:prstClr val="black"/>
              </a:solidFill>
              <a:latin typeface="Constantia"/>
            </a:endParaRPr>
          </a:p>
          <a:p>
            <a:pPr marL="0" lvl="0" indent="0" algn="just">
              <a:lnSpc>
                <a:spcPct val="100000"/>
              </a:lnSpc>
              <a:spcBef>
                <a:spcPts val="0"/>
              </a:spcBef>
              <a:buNone/>
            </a:pPr>
            <a:r>
              <a:rPr lang="ru-RU" dirty="0">
                <a:solidFill>
                  <a:prstClr val="black"/>
                </a:solidFill>
                <a:latin typeface="Constantia"/>
              </a:rPr>
              <a:t>Месторасположение выставки – официальный сайт МКУ «Приобская библиотека семейного чтения»</a:t>
            </a:r>
          </a:p>
          <a:p>
            <a:pPr marL="0" lvl="0" indent="0" algn="just">
              <a:lnSpc>
                <a:spcPct val="100000"/>
              </a:lnSpc>
              <a:spcBef>
                <a:spcPts val="0"/>
              </a:spcBef>
              <a:buNone/>
            </a:pPr>
            <a:r>
              <a:rPr lang="ru-RU" dirty="0">
                <a:solidFill>
                  <a:prstClr val="black"/>
                </a:solidFill>
                <a:latin typeface="Constantia"/>
              </a:rPr>
              <a:t>Оформлена: </a:t>
            </a:r>
            <a:r>
              <a:rPr lang="ru-RU" dirty="0" smtClean="0">
                <a:solidFill>
                  <a:prstClr val="black"/>
                </a:solidFill>
                <a:latin typeface="Constantia"/>
              </a:rPr>
              <a:t>февраль 2018 </a:t>
            </a:r>
            <a:r>
              <a:rPr lang="ru-RU" dirty="0">
                <a:solidFill>
                  <a:prstClr val="black"/>
                </a:solidFill>
                <a:latin typeface="Constantia"/>
              </a:rPr>
              <a:t>г.</a:t>
            </a:r>
          </a:p>
          <a:p>
            <a:pPr marL="0" lvl="0" indent="0" algn="just">
              <a:lnSpc>
                <a:spcPct val="100000"/>
              </a:lnSpc>
              <a:spcBef>
                <a:spcPts val="0"/>
              </a:spcBef>
              <a:buNone/>
            </a:pPr>
            <a:r>
              <a:rPr lang="ru-RU" dirty="0">
                <a:solidFill>
                  <a:prstClr val="black"/>
                </a:solidFill>
                <a:latin typeface="Constantia"/>
              </a:rPr>
              <a:t>Оформление выставки: заголовок, цитаты, книги, </a:t>
            </a:r>
            <a:r>
              <a:rPr lang="ru-RU" dirty="0" smtClean="0">
                <a:solidFill>
                  <a:prstClr val="black"/>
                </a:solidFill>
                <a:latin typeface="Constantia"/>
              </a:rPr>
              <a:t>фотографии. </a:t>
            </a:r>
            <a:endParaRPr lang="ru-RU" dirty="0">
              <a:solidFill>
                <a:prstClr val="black"/>
              </a:solidFill>
              <a:latin typeface="Constantia"/>
            </a:endParaRPr>
          </a:p>
          <a:p>
            <a:pPr marL="0" indent="0">
              <a:buNone/>
            </a:pPr>
            <a:endParaRPr lang="ru-RU" dirty="0"/>
          </a:p>
        </p:txBody>
      </p:sp>
    </p:spTree>
    <p:extLst>
      <p:ext uri="{BB962C8B-B14F-4D97-AF65-F5344CB8AC3E}">
        <p14:creationId xmlns:p14="http://schemas.microsoft.com/office/powerpoint/2010/main" val="3201017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635876" y="824248"/>
            <a:ext cx="9556124" cy="6536028"/>
          </a:xfrm>
        </p:spPr>
        <p:txBody>
          <a:bodyPr>
            <a:normAutofit/>
          </a:bodyPr>
          <a:lstStyle/>
          <a:p>
            <a:pPr marL="0" indent="0">
              <a:buNone/>
            </a:pPr>
            <a:r>
              <a:rPr lang="ru-RU" sz="4000" b="1" dirty="0">
                <a:latin typeface="Constantia" panose="02030602050306030303" pitchFamily="18" charset="0"/>
              </a:rPr>
              <a:t>«И пробил час. </a:t>
            </a:r>
            <a:endParaRPr lang="ru-RU" sz="4000" b="1" dirty="0" smtClean="0">
              <a:latin typeface="Constantia" panose="02030602050306030303" pitchFamily="18" charset="0"/>
            </a:endParaRPr>
          </a:p>
          <a:p>
            <a:pPr marL="0" indent="0">
              <a:buNone/>
            </a:pPr>
            <a:r>
              <a:rPr lang="ru-RU" sz="4000" b="1" dirty="0" smtClean="0">
                <a:latin typeface="Constantia" panose="02030602050306030303" pitchFamily="18" charset="0"/>
              </a:rPr>
              <a:t>Удар </a:t>
            </a:r>
            <a:r>
              <a:rPr lang="ru-RU" sz="4000" b="1" dirty="0">
                <a:latin typeface="Constantia" panose="02030602050306030303" pitchFamily="18" charset="0"/>
              </a:rPr>
              <a:t>обрушен первый,</a:t>
            </a:r>
          </a:p>
          <a:p>
            <a:pPr marL="0" indent="0">
              <a:buNone/>
            </a:pPr>
            <a:r>
              <a:rPr lang="ru-RU" sz="4000" b="1" dirty="0">
                <a:latin typeface="Constantia" panose="02030602050306030303" pitchFamily="18" charset="0"/>
              </a:rPr>
              <a:t>от Сталинграда пятится злодей.</a:t>
            </a:r>
          </a:p>
          <a:p>
            <a:pPr marL="0" indent="0">
              <a:buNone/>
            </a:pPr>
            <a:r>
              <a:rPr lang="ru-RU" sz="4000" b="1" dirty="0">
                <a:latin typeface="Constantia" panose="02030602050306030303" pitchFamily="18" charset="0"/>
              </a:rPr>
              <a:t>И ахнул мир, узнав, </a:t>
            </a:r>
            <a:endParaRPr lang="ru-RU" sz="4000" b="1" dirty="0" smtClean="0">
              <a:latin typeface="Constantia" panose="02030602050306030303" pitchFamily="18" charset="0"/>
            </a:endParaRPr>
          </a:p>
          <a:p>
            <a:pPr marL="0" indent="0">
              <a:buNone/>
            </a:pPr>
            <a:r>
              <a:rPr lang="ru-RU" sz="4000" b="1" dirty="0" smtClean="0">
                <a:latin typeface="Constantia" panose="02030602050306030303" pitchFamily="18" charset="0"/>
              </a:rPr>
              <a:t>что </a:t>
            </a:r>
            <a:r>
              <a:rPr lang="ru-RU" sz="4000" b="1" dirty="0">
                <a:latin typeface="Constantia" panose="02030602050306030303" pitchFamily="18" charset="0"/>
              </a:rPr>
              <a:t>значит верность,</a:t>
            </a:r>
          </a:p>
          <a:p>
            <a:pPr marL="0" indent="0">
              <a:buNone/>
            </a:pPr>
            <a:r>
              <a:rPr lang="ru-RU" sz="4000" b="1" dirty="0">
                <a:latin typeface="Constantia" panose="02030602050306030303" pitchFamily="18" charset="0"/>
              </a:rPr>
              <a:t>Что значит ярость верящих людей</a:t>
            </a:r>
            <a:r>
              <a:rPr lang="ru-RU" sz="4000" b="1" dirty="0" smtClean="0">
                <a:latin typeface="Constantia" panose="02030602050306030303" pitchFamily="18" charset="0"/>
              </a:rPr>
              <a:t>…»</a:t>
            </a:r>
          </a:p>
          <a:p>
            <a:pPr marL="0" indent="0">
              <a:buNone/>
            </a:pPr>
            <a:endParaRPr lang="ru-RU" sz="4000" b="1" dirty="0">
              <a:latin typeface="Constantia" panose="02030602050306030303" pitchFamily="18" charset="0"/>
            </a:endParaRPr>
          </a:p>
          <a:p>
            <a:pPr marL="0" indent="0" algn="r">
              <a:buNone/>
            </a:pPr>
            <a:r>
              <a:rPr lang="ru-RU" sz="4000" b="1" dirty="0">
                <a:latin typeface="Constantia" panose="02030602050306030303" pitchFamily="18" charset="0"/>
              </a:rPr>
              <a:t>О. </a:t>
            </a:r>
            <a:r>
              <a:rPr lang="ru-RU" sz="4000" b="1" dirty="0" err="1">
                <a:latin typeface="Constantia" panose="02030602050306030303" pitchFamily="18" charset="0"/>
              </a:rPr>
              <a:t>Берггольц</a:t>
            </a:r>
            <a:endParaRPr lang="ru-RU" sz="4000" b="1" dirty="0">
              <a:latin typeface="Constantia" panose="02030602050306030303" pitchFamily="18" charset="0"/>
            </a:endParaRPr>
          </a:p>
          <a:p>
            <a:endParaRPr lang="ru-RU" dirty="0"/>
          </a:p>
        </p:txBody>
      </p:sp>
    </p:spTree>
    <p:extLst>
      <p:ext uri="{BB962C8B-B14F-4D97-AF65-F5344CB8AC3E}">
        <p14:creationId xmlns:p14="http://schemas.microsoft.com/office/powerpoint/2010/main" val="1365844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743200" y="901521"/>
            <a:ext cx="9221273" cy="5275442"/>
          </a:xfrm>
        </p:spPr>
        <p:txBody>
          <a:bodyPr>
            <a:normAutofit/>
          </a:bodyPr>
          <a:lstStyle/>
          <a:p>
            <a:pPr marL="0" indent="0" algn="just">
              <a:buNone/>
            </a:pPr>
            <a:r>
              <a:rPr lang="ru-RU" sz="3600" dirty="0">
                <a:latin typeface="Constantia" panose="02030602050306030303" pitchFamily="18" charset="0"/>
              </a:rPr>
              <a:t>День 2 февраля 1943 года, когда советские войска одержали победу над фашистскими захватчиками возле великой реки Волги, – это весьма памятная дата. Битва за Сталинград – одно из переломных событий </a:t>
            </a:r>
            <a:r>
              <a:rPr lang="ru-RU" sz="3600" dirty="0" smtClean="0">
                <a:latin typeface="Constantia" panose="02030602050306030303" pitchFamily="18" charset="0"/>
              </a:rPr>
              <a:t>в Великой Отечественной </a:t>
            </a:r>
            <a:r>
              <a:rPr lang="ru-RU" sz="3600" dirty="0">
                <a:latin typeface="Constantia" panose="02030602050306030303" pitchFamily="18" charset="0"/>
              </a:rPr>
              <a:t>войне</a:t>
            </a:r>
            <a:r>
              <a:rPr lang="ru-RU" sz="3600" dirty="0" smtClean="0">
                <a:latin typeface="Constantia" panose="02030602050306030303" pitchFamily="18" charset="0"/>
              </a:rPr>
              <a:t>. </a:t>
            </a:r>
            <a:r>
              <a:rPr lang="ru-RU" sz="3600" dirty="0">
                <a:latin typeface="Constantia" panose="02030602050306030303" pitchFamily="18" charset="0"/>
              </a:rPr>
              <a:t>Оно дало весомое преимущество нашей армии на ее пути к победе над оккупантами.</a:t>
            </a:r>
          </a:p>
        </p:txBody>
      </p:sp>
    </p:spTree>
    <p:extLst>
      <p:ext uri="{BB962C8B-B14F-4D97-AF65-F5344CB8AC3E}">
        <p14:creationId xmlns:p14="http://schemas.microsoft.com/office/powerpoint/2010/main" val="1236269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910624" y="759854"/>
            <a:ext cx="9066728" cy="5417109"/>
          </a:xfrm>
        </p:spPr>
        <p:txBody>
          <a:bodyPr>
            <a:normAutofit/>
          </a:bodyPr>
          <a:lstStyle/>
          <a:p>
            <a:pPr marL="0" indent="0" algn="just">
              <a:buNone/>
            </a:pPr>
            <a:r>
              <a:rPr lang="ru-RU" dirty="0">
                <a:latin typeface="Constantia" panose="02030602050306030303" pitchFamily="18" charset="0"/>
              </a:rPr>
              <a:t>По официальным данным, битва за Сталинград унесла жизни двух миллионов человек. По неофициальным – около трех. Сталинградская битва длилась около двухсот дней и превратила когда-то цветущий мирный город в дымящиеся руины. Твердыня русских по своей прочности не знала равных. Немцы одновременно восхищались героизмом Красной армии и ненавидели ее. Но еще больше боялись. Сам Паулюс в своих записях не скрывал свой страх перед советскими солдатами. Как он утверждал, каждый день в бой отправлялись несколько батальонов и обратно уже почти никто не возвращается. И это не единичный случай. Так происходило каждый день. </a:t>
            </a:r>
          </a:p>
        </p:txBody>
      </p:sp>
    </p:spTree>
    <p:extLst>
      <p:ext uri="{BB962C8B-B14F-4D97-AF65-F5344CB8AC3E}">
        <p14:creationId xmlns:p14="http://schemas.microsoft.com/office/powerpoint/2010/main" val="4187580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6804177" y="13515"/>
            <a:ext cx="5387823" cy="3515295"/>
          </a:xfrm>
          <a:prstGeom prst="rect">
            <a:avLst/>
          </a:prstGeom>
        </p:spPr>
      </p:pic>
      <p:pic>
        <p:nvPicPr>
          <p:cNvPr id="5" name="Рисунок 4"/>
          <p:cNvPicPr>
            <a:picLocks noChangeAspect="1"/>
          </p:cNvPicPr>
          <p:nvPr/>
        </p:nvPicPr>
        <p:blipFill>
          <a:blip r:embed="rId3"/>
          <a:stretch>
            <a:fillRect/>
          </a:stretch>
        </p:blipFill>
        <p:spPr>
          <a:xfrm>
            <a:off x="1976009" y="3528810"/>
            <a:ext cx="4828168" cy="3329190"/>
          </a:xfrm>
          <a:prstGeom prst="rect">
            <a:avLst/>
          </a:prstGeom>
        </p:spPr>
      </p:pic>
    </p:spTree>
    <p:extLst>
      <p:ext uri="{BB962C8B-B14F-4D97-AF65-F5344CB8AC3E}">
        <p14:creationId xmlns:p14="http://schemas.microsoft.com/office/powerpoint/2010/main" val="3834063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19718" y="141668"/>
            <a:ext cx="8134082" cy="6716332"/>
          </a:xfrm>
        </p:spPr>
        <p:txBody>
          <a:bodyPr>
            <a:normAutofit fontScale="62500" lnSpcReduction="20000"/>
          </a:bodyPr>
          <a:lstStyle/>
          <a:p>
            <a:pPr marL="0" indent="0">
              <a:buNone/>
            </a:pPr>
            <a:r>
              <a:rPr lang="ru-RU" sz="3800" b="1" dirty="0">
                <a:latin typeface="Constantia" panose="02030602050306030303" pitchFamily="18" charset="0"/>
              </a:rPr>
              <a:t>Открытые степному ветру</a:t>
            </a:r>
          </a:p>
          <a:p>
            <a:endParaRPr lang="ru-RU" sz="3800" b="1" dirty="0">
              <a:latin typeface="Constantia" panose="02030602050306030303" pitchFamily="18" charset="0"/>
            </a:endParaRPr>
          </a:p>
          <a:p>
            <a:pPr marL="0" indent="0">
              <a:buNone/>
            </a:pPr>
            <a:r>
              <a:rPr lang="ru-RU" sz="3800" b="1" dirty="0">
                <a:latin typeface="Constantia" panose="02030602050306030303" pitchFamily="18" charset="0"/>
              </a:rPr>
              <a:t>Дома разбитые стоят </a:t>
            </a:r>
          </a:p>
          <a:p>
            <a:endParaRPr lang="ru-RU" sz="3800" b="1" dirty="0">
              <a:latin typeface="Constantia" panose="02030602050306030303" pitchFamily="18" charset="0"/>
            </a:endParaRPr>
          </a:p>
          <a:p>
            <a:pPr marL="0" indent="0">
              <a:buNone/>
            </a:pPr>
            <a:r>
              <a:rPr lang="ru-RU" sz="3800" b="1" dirty="0">
                <a:latin typeface="Constantia" panose="02030602050306030303" pitchFamily="18" charset="0"/>
              </a:rPr>
              <a:t>На 62 километра </a:t>
            </a:r>
          </a:p>
          <a:p>
            <a:endParaRPr lang="ru-RU" sz="3800" b="1" dirty="0">
              <a:latin typeface="Constantia" panose="02030602050306030303" pitchFamily="18" charset="0"/>
            </a:endParaRPr>
          </a:p>
          <a:p>
            <a:pPr marL="0" indent="0">
              <a:buNone/>
            </a:pPr>
            <a:r>
              <a:rPr lang="ru-RU" sz="3800" b="1" dirty="0">
                <a:latin typeface="Constantia" panose="02030602050306030303" pitchFamily="18" charset="0"/>
              </a:rPr>
              <a:t>В длину раскинут Сталинград </a:t>
            </a:r>
          </a:p>
          <a:p>
            <a:endParaRPr lang="ru-RU" sz="3800" b="1" dirty="0">
              <a:latin typeface="Constantia" panose="02030602050306030303" pitchFamily="18" charset="0"/>
            </a:endParaRPr>
          </a:p>
          <a:p>
            <a:pPr marL="0" indent="0">
              <a:buNone/>
            </a:pPr>
            <a:r>
              <a:rPr lang="ru-RU" sz="3800" b="1" dirty="0">
                <a:latin typeface="Constantia" panose="02030602050306030303" pitchFamily="18" charset="0"/>
              </a:rPr>
              <a:t>Как будто он по Волге синей </a:t>
            </a:r>
          </a:p>
          <a:p>
            <a:endParaRPr lang="ru-RU" sz="3800" b="1" dirty="0">
              <a:latin typeface="Constantia" panose="02030602050306030303" pitchFamily="18" charset="0"/>
            </a:endParaRPr>
          </a:p>
          <a:p>
            <a:pPr marL="0" indent="0">
              <a:buNone/>
            </a:pPr>
            <a:r>
              <a:rPr lang="ru-RU" sz="3800" b="1" dirty="0" smtClean="0">
                <a:latin typeface="Constantia" panose="02030602050306030303" pitchFamily="18" charset="0"/>
              </a:rPr>
              <a:t>В цепь развернулся, принял бой </a:t>
            </a:r>
          </a:p>
          <a:p>
            <a:endParaRPr lang="ru-RU" sz="3800" b="1" dirty="0">
              <a:latin typeface="Constantia" panose="02030602050306030303" pitchFamily="18" charset="0"/>
            </a:endParaRPr>
          </a:p>
          <a:p>
            <a:pPr marL="0" indent="0">
              <a:buNone/>
            </a:pPr>
            <a:r>
              <a:rPr lang="ru-RU" sz="3800" b="1" dirty="0">
                <a:latin typeface="Constantia" panose="02030602050306030303" pitchFamily="18" charset="0"/>
              </a:rPr>
              <a:t>Встал фронтом поперёк России – </a:t>
            </a:r>
          </a:p>
          <a:p>
            <a:endParaRPr lang="ru-RU" sz="3800" b="1" dirty="0">
              <a:latin typeface="Constantia" panose="02030602050306030303" pitchFamily="18" charset="0"/>
            </a:endParaRPr>
          </a:p>
          <a:p>
            <a:pPr marL="0" indent="0">
              <a:buNone/>
            </a:pPr>
            <a:r>
              <a:rPr lang="ru-RU" sz="3800" b="1" dirty="0">
                <a:latin typeface="Constantia" panose="02030602050306030303" pitchFamily="18" charset="0"/>
              </a:rPr>
              <a:t>И всю её прикрыл собой! </a:t>
            </a:r>
          </a:p>
          <a:p>
            <a:endParaRPr lang="ru-RU" sz="3800" b="1" dirty="0">
              <a:latin typeface="Constantia" panose="02030602050306030303" pitchFamily="18" charset="0"/>
            </a:endParaRPr>
          </a:p>
          <a:p>
            <a:pPr marL="0" indent="0">
              <a:buNone/>
            </a:pPr>
            <a:r>
              <a:rPr lang="ru-RU" sz="3800" b="1" dirty="0">
                <a:latin typeface="Constantia" panose="02030602050306030303" pitchFamily="18" charset="0"/>
              </a:rPr>
              <a:t> </a:t>
            </a:r>
            <a:r>
              <a:rPr lang="ru-RU" sz="3800" b="1" dirty="0" smtClean="0">
                <a:latin typeface="Constantia" panose="02030602050306030303" pitchFamily="18" charset="0"/>
              </a:rPr>
              <a:t>                              Сергей Орлов</a:t>
            </a:r>
          </a:p>
          <a:p>
            <a:endParaRPr lang="ru-RU" dirty="0"/>
          </a:p>
        </p:txBody>
      </p:sp>
      <p:pic>
        <p:nvPicPr>
          <p:cNvPr id="4" name="Рисунок 3"/>
          <p:cNvPicPr>
            <a:picLocks noChangeAspect="1"/>
          </p:cNvPicPr>
          <p:nvPr/>
        </p:nvPicPr>
        <p:blipFill>
          <a:blip r:embed="rId2"/>
          <a:stretch>
            <a:fillRect/>
          </a:stretch>
        </p:blipFill>
        <p:spPr>
          <a:xfrm>
            <a:off x="8190964" y="669703"/>
            <a:ext cx="3773509" cy="5447762"/>
          </a:xfrm>
          <a:prstGeom prst="rect">
            <a:avLst/>
          </a:prstGeom>
        </p:spPr>
      </p:pic>
    </p:spTree>
    <p:extLst>
      <p:ext uri="{BB962C8B-B14F-4D97-AF65-F5344CB8AC3E}">
        <p14:creationId xmlns:p14="http://schemas.microsoft.com/office/powerpoint/2010/main" val="24343491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408349" y="489397"/>
            <a:ext cx="9607639" cy="5911402"/>
          </a:xfrm>
        </p:spPr>
        <p:txBody>
          <a:bodyPr>
            <a:normAutofit fontScale="92500" lnSpcReduction="10000"/>
          </a:bodyPr>
          <a:lstStyle/>
          <a:p>
            <a:pPr marL="0" indent="0" algn="just">
              <a:buNone/>
            </a:pPr>
            <a:r>
              <a:rPr lang="ru-RU" dirty="0">
                <a:latin typeface="Constantia" panose="02030602050306030303" pitchFamily="18" charset="0"/>
              </a:rPr>
              <a:t>Не было района, не было даже дома, где не проходила бы битва за Сталинград. Карта военных действий охватила весь город с соседними деревнями и </a:t>
            </a:r>
            <a:r>
              <a:rPr lang="ru-RU" dirty="0" smtClean="0">
                <a:latin typeface="Constantia" panose="02030602050306030303" pitchFamily="18" charset="0"/>
              </a:rPr>
              <a:t>селениями. Бои </a:t>
            </a:r>
            <a:r>
              <a:rPr lang="ru-RU" dirty="0">
                <a:latin typeface="Constantia" panose="02030602050306030303" pitchFamily="18" charset="0"/>
              </a:rPr>
              <a:t>шли как с применением оружия, так и врукопашную. По воспоминаниям выживших немецких солдат, русские в одних гимнастерках бежали в атаку, подвергая ужасу и без того измученного </a:t>
            </a:r>
            <a:r>
              <a:rPr lang="ru-RU" dirty="0" smtClean="0">
                <a:latin typeface="Constantia" panose="02030602050306030303" pitchFamily="18" charset="0"/>
              </a:rPr>
              <a:t>противника. Бои </a:t>
            </a:r>
            <a:r>
              <a:rPr lang="ru-RU" dirty="0">
                <a:latin typeface="Constantia" panose="02030602050306030303" pitchFamily="18" charset="0"/>
              </a:rPr>
              <a:t>шли как на улицах, так и в зданиях. И это было еще тяжелее для воинов. Каждый поворот, каждый угол мог скрывать за собой противника. Если первый этаж занимался немцами, то на втором и третьем могли закрепиться русские. В то время как на четвертом снова базировались немцы. Жилые здания могли по нескольку раз переходить из рук в руки. Одним из таких домов, удерживающих противника, был дом Павловых. Группа разведчиков во главе с командиром Павловым закрепилась в жилом здании и, выбив из всех четырех этажей неприятеля, превратила дом в неприступную цитадель.</a:t>
            </a:r>
          </a:p>
          <a:p>
            <a:endParaRPr lang="ru-RU" dirty="0"/>
          </a:p>
        </p:txBody>
      </p:sp>
    </p:spTree>
    <p:extLst>
      <p:ext uri="{BB962C8B-B14F-4D97-AF65-F5344CB8AC3E}">
        <p14:creationId xmlns:p14="http://schemas.microsoft.com/office/powerpoint/2010/main" val="178478246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TotalTime>
  <Words>1699</Words>
  <Application>Microsoft Office PowerPoint</Application>
  <PresentationFormat>Широкоэкранный</PresentationFormat>
  <Paragraphs>71</Paragraphs>
  <Slides>18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18</vt:i4>
      </vt:variant>
    </vt:vector>
  </HeadingPairs>
  <TitlesOfParts>
    <vt:vector size="24" baseType="lpstr">
      <vt:lpstr>Arial</vt:lpstr>
      <vt:lpstr>Calibri</vt:lpstr>
      <vt:lpstr>Calibri Light</vt:lpstr>
      <vt:lpstr>Constantia</vt:lpstr>
      <vt:lpstr>Times New Roman</vt:lpstr>
      <vt:lpstr>Тема Office</vt:lpstr>
      <vt:lpstr>МКУ «Приобская библиотека семейного чтения»  МО городское поселение Приобье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Сталинградская битва в художественной литературе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Библиографический список книг, представленных на выставке</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13</cp:revision>
  <dcterms:created xsi:type="dcterms:W3CDTF">2018-01-26T08:47:28Z</dcterms:created>
  <dcterms:modified xsi:type="dcterms:W3CDTF">2018-01-29T08:45:32Z</dcterms:modified>
</cp:coreProperties>
</file>