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 id="258" r:id="rId6"/>
    <p:sldId id="261" r:id="rId7"/>
    <p:sldId id="269" r:id="rId8"/>
    <p:sldId id="262" r:id="rId9"/>
    <p:sldId id="263" r:id="rId10"/>
    <p:sldId id="264" r:id="rId11"/>
    <p:sldId id="270" r:id="rId12"/>
    <p:sldId id="265" r:id="rId13"/>
    <p:sldId id="267" r:id="rId14"/>
    <p:sldId id="268"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47664" y="1052736"/>
            <a:ext cx="6120680"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i="0" u="none" strike="noStrike" kern="1200" cap="none" spc="0" normalizeH="0" baseline="0" noProof="0" dirty="0" smtClean="0">
                <a:ln>
                  <a:noFill/>
                </a:ln>
                <a:solidFill>
                  <a:schemeClr val="accent2">
                    <a:lumMod val="75000"/>
                  </a:schemeClr>
                </a:solidFill>
                <a:effectLst/>
                <a:uLnTx/>
                <a:uFillTx/>
                <a:latin typeface="+mn-lt"/>
                <a:ea typeface="+mj-ea"/>
                <a:cs typeface="+mj-cs"/>
              </a:rPr>
              <a:t> </a:t>
            </a:r>
            <a:endParaRPr kumimoji="0" lang="ru-RU" sz="6000" i="0" u="none" strike="noStrike" kern="1200" cap="none" spc="0" normalizeH="0" baseline="0" noProof="0" dirty="0">
              <a:ln>
                <a:noFill/>
              </a:ln>
              <a:solidFill>
                <a:schemeClr val="accent2">
                  <a:lumMod val="75000"/>
                </a:schemeClr>
              </a:solidFill>
              <a:effectLst/>
              <a:uLnTx/>
              <a:uFillTx/>
              <a:latin typeface="+mn-lt"/>
              <a:ea typeface="+mj-ea"/>
              <a:cs typeface="+mj-cs"/>
            </a:endParaRPr>
          </a:p>
        </p:txBody>
      </p:sp>
      <p:sp>
        <p:nvSpPr>
          <p:cNvPr id="5" name="Подзаголовок 2"/>
          <p:cNvSpPr>
            <a:spLocks noGrp="1"/>
          </p:cNvSpPr>
          <p:nvPr>
            <p:ph type="subTitle" idx="4294967295"/>
          </p:nvPr>
        </p:nvSpPr>
        <p:spPr>
          <a:xfrm>
            <a:off x="4427984" y="4077072"/>
            <a:ext cx="3763962" cy="1728787"/>
          </a:xfrm>
        </p:spPr>
        <p:txBody>
          <a:bodyPr>
            <a:noAutofit/>
          </a:bodyPr>
          <a:lstStyle/>
          <a:p>
            <a:pPr>
              <a:spcBef>
                <a:spcPts val="0"/>
              </a:spcBef>
              <a:buNone/>
            </a:pPr>
            <a:r>
              <a:rPr lang="ru-RU" sz="2400" i="1" dirty="0" smtClean="0">
                <a:solidFill>
                  <a:schemeClr val="tx1"/>
                </a:solidFill>
                <a:latin typeface="Times New Roman" pitchFamily="18" charset="0"/>
                <a:cs typeface="Times New Roman" pitchFamily="18" charset="0"/>
              </a:rPr>
              <a:t> </a:t>
            </a:r>
          </a:p>
          <a:p>
            <a:pPr>
              <a:spcBef>
                <a:spcPts val="0"/>
              </a:spcBef>
            </a:pPr>
            <a:endParaRPr lang="ru-RU" sz="2400" i="1" dirty="0">
              <a:solidFill>
                <a:schemeClr val="tx1"/>
              </a:solidFill>
              <a:latin typeface="Times New Roman" pitchFamily="18" charset="0"/>
              <a:cs typeface="Times New Roman" pitchFamily="18" charset="0"/>
            </a:endParaRPr>
          </a:p>
        </p:txBody>
      </p:sp>
      <p:pic>
        <p:nvPicPr>
          <p:cNvPr id="2" name="Рисунок 1"/>
          <p:cNvPicPr>
            <a:picLocks noChangeAspect="1"/>
          </p:cNvPicPr>
          <p:nvPr/>
        </p:nvPicPr>
        <p:blipFill>
          <a:blip r:embed="rId2"/>
          <a:stretch>
            <a:fillRect/>
          </a:stretch>
        </p:blipFill>
        <p:spPr>
          <a:xfrm>
            <a:off x="827584" y="692696"/>
            <a:ext cx="7416823" cy="2088233"/>
          </a:xfrm>
          <a:prstGeom prst="rect">
            <a:avLst/>
          </a:prstGeom>
        </p:spPr>
      </p:pic>
      <p:pic>
        <p:nvPicPr>
          <p:cNvPr id="3" name="Рисунок 2"/>
          <p:cNvPicPr>
            <a:picLocks noChangeAspect="1"/>
          </p:cNvPicPr>
          <p:nvPr/>
        </p:nvPicPr>
        <p:blipFill>
          <a:blip r:embed="rId3"/>
          <a:stretch>
            <a:fillRect/>
          </a:stretch>
        </p:blipFill>
        <p:spPr>
          <a:xfrm>
            <a:off x="1523736" y="2924944"/>
            <a:ext cx="6096528" cy="18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26138" y="1802554"/>
            <a:ext cx="4392951" cy="3529890"/>
          </a:xfrm>
          <a:prstGeom prst="rect">
            <a:avLst/>
          </a:prstGeom>
        </p:spPr>
      </p:pic>
      <p:sp>
        <p:nvSpPr>
          <p:cNvPr id="5" name="Прямоугольник 4"/>
          <p:cNvSpPr/>
          <p:nvPr/>
        </p:nvSpPr>
        <p:spPr>
          <a:xfrm>
            <a:off x="4932040" y="2551837"/>
            <a:ext cx="3672408" cy="2031325"/>
          </a:xfrm>
          <a:prstGeom prst="rect">
            <a:avLst/>
          </a:prstGeom>
        </p:spPr>
        <p:txBody>
          <a:bodyPr wrap="square">
            <a:spAutoFit/>
          </a:bodyPr>
          <a:lstStyle/>
          <a:p>
            <a:pPr algn="just"/>
            <a:r>
              <a:rPr lang="ru-RU" dirty="0">
                <a:latin typeface="Constantia" panose="02030602050306030303" pitchFamily="18" charset="0"/>
              </a:rPr>
              <a:t>После отставки Алексей Толстой проживал преимущественно в имениях Пустынька на берегу реки </a:t>
            </a:r>
            <a:r>
              <a:rPr lang="ru-RU" dirty="0" err="1">
                <a:latin typeface="Constantia" panose="02030602050306030303" pitchFamily="18" charset="0"/>
              </a:rPr>
              <a:t>Тосны</a:t>
            </a:r>
            <a:r>
              <a:rPr lang="ru-RU" dirty="0">
                <a:latin typeface="Constantia" panose="02030602050306030303" pitchFamily="18" charset="0"/>
              </a:rPr>
              <a:t> под Санкт-Петербургом и Красный Рог, занимаясь почти исключительно словесностью. </a:t>
            </a:r>
          </a:p>
        </p:txBody>
      </p:sp>
    </p:spTree>
    <p:extLst>
      <p:ext uri="{BB962C8B-B14F-4D97-AF65-F5344CB8AC3E}">
        <p14:creationId xmlns:p14="http://schemas.microsoft.com/office/powerpoint/2010/main" val="75440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980728"/>
            <a:ext cx="8229600" cy="4525963"/>
          </a:xfrm>
        </p:spPr>
        <p:txBody>
          <a:bodyPr>
            <a:normAutofit/>
          </a:bodyPr>
          <a:lstStyle/>
          <a:p>
            <a:pPr marL="0" indent="0" algn="just">
              <a:buNone/>
            </a:pPr>
            <a:r>
              <a:rPr lang="ru-RU" sz="1800" dirty="0">
                <a:latin typeface="Constantia" panose="02030602050306030303" pitchFamily="18" charset="0"/>
              </a:rPr>
              <a:t> Последним произведением Толстого стала драма из древненовгородской истории «Посадник». Работа над ней началась сразу по окончании трилогии, но завершить он ее не успел… Алексей Толстой скончался 28 сентября (10 октября) 1875 в своем имении Красный Рог Черниговской губернии. </a:t>
            </a:r>
          </a:p>
        </p:txBody>
      </p:sp>
      <p:pic>
        <p:nvPicPr>
          <p:cNvPr id="4" name="Рисунок 3"/>
          <p:cNvPicPr>
            <a:picLocks noChangeAspect="1"/>
          </p:cNvPicPr>
          <p:nvPr/>
        </p:nvPicPr>
        <p:blipFill>
          <a:blip r:embed="rId2"/>
          <a:stretch>
            <a:fillRect/>
          </a:stretch>
        </p:blipFill>
        <p:spPr>
          <a:xfrm>
            <a:off x="765606" y="2708920"/>
            <a:ext cx="4298053" cy="3310415"/>
          </a:xfrm>
          <a:prstGeom prst="rect">
            <a:avLst/>
          </a:prstGeom>
        </p:spPr>
      </p:pic>
      <p:pic>
        <p:nvPicPr>
          <p:cNvPr id="5" name="Рисунок 4"/>
          <p:cNvPicPr>
            <a:picLocks noChangeAspect="1"/>
          </p:cNvPicPr>
          <p:nvPr/>
        </p:nvPicPr>
        <p:blipFill>
          <a:blip r:embed="rId3"/>
          <a:stretch>
            <a:fillRect/>
          </a:stretch>
        </p:blipFill>
        <p:spPr>
          <a:xfrm>
            <a:off x="5825386" y="2708920"/>
            <a:ext cx="2230640" cy="3276138"/>
          </a:xfrm>
          <a:prstGeom prst="rect">
            <a:avLst/>
          </a:prstGeom>
        </p:spPr>
      </p:pic>
    </p:spTree>
    <p:extLst>
      <p:ext uri="{BB962C8B-B14F-4D97-AF65-F5344CB8AC3E}">
        <p14:creationId xmlns:p14="http://schemas.microsoft.com/office/powerpoint/2010/main" val="4204118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latin typeface="Constantia" panose="02030602050306030303" pitchFamily="18" charset="0"/>
              </a:rPr>
              <a:t>Библиографический обзор книг, представленных на выставке</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344" y="1408037"/>
            <a:ext cx="1325880" cy="2050527"/>
          </a:xfrm>
        </p:spPr>
      </p:pic>
      <p:sp>
        <p:nvSpPr>
          <p:cNvPr id="5" name="Прямоугольник 4"/>
          <p:cNvSpPr/>
          <p:nvPr/>
        </p:nvSpPr>
        <p:spPr>
          <a:xfrm>
            <a:off x="2483768" y="1417638"/>
            <a:ext cx="6203032" cy="2031325"/>
          </a:xfrm>
          <a:prstGeom prst="rect">
            <a:avLst/>
          </a:prstGeom>
        </p:spPr>
        <p:txBody>
          <a:bodyPr wrap="square">
            <a:spAutoFit/>
          </a:bodyPr>
          <a:lstStyle/>
          <a:p>
            <a:pPr algn="just"/>
            <a:r>
              <a:rPr lang="ru-RU" sz="1400" dirty="0">
                <a:latin typeface="Constantia" panose="02030602050306030303" pitchFamily="18" charset="0"/>
              </a:rPr>
              <a:t>Толстой, Алексей Константинович. </a:t>
            </a:r>
          </a:p>
          <a:p>
            <a:pPr algn="just"/>
            <a:r>
              <a:rPr lang="ru-RU" sz="1400" dirty="0">
                <a:latin typeface="Constantia" panose="02030602050306030303" pitchFamily="18" charset="0"/>
              </a:rPr>
              <a:t>Драматическая трилогия. Стихотворения [Текст] : сборник / А. К. Толстой ; авт. вступ. статьи А. Тарханов. - Москва : Художественная литература, 1982. - 463 с. ; 20. - (Классики и современники</a:t>
            </a:r>
            <a:r>
              <a:rPr lang="ru-RU" sz="1400" dirty="0" smtClean="0">
                <a:latin typeface="Constantia" panose="02030602050306030303" pitchFamily="18" charset="0"/>
              </a:rPr>
              <a:t>. Русская </a:t>
            </a:r>
            <a:r>
              <a:rPr lang="ru-RU" sz="1400" dirty="0">
                <a:latin typeface="Constantia" panose="02030602050306030303" pitchFamily="18" charset="0"/>
              </a:rPr>
              <a:t>классическая литература). </a:t>
            </a:r>
            <a:r>
              <a:rPr lang="ru-RU" sz="1400" dirty="0" smtClean="0">
                <a:latin typeface="Constantia" panose="02030602050306030303" pitchFamily="18" charset="0"/>
              </a:rPr>
              <a:t> </a:t>
            </a:r>
          </a:p>
          <a:p>
            <a:pPr algn="just"/>
            <a:r>
              <a:rPr lang="ru-RU" sz="1400" dirty="0" smtClean="0">
                <a:latin typeface="Constantia" panose="02030602050306030303" pitchFamily="18" charset="0"/>
              </a:rPr>
              <a:t>В драматической трилогии поэта и драматурга А. К. Толстого – пьесах «Смерть Ивана Грозного», «Царь Федор Иванович» и «Царь Борис» - изображена трагедия трех царствований конца </a:t>
            </a:r>
            <a:r>
              <a:rPr lang="en-US" sz="1400" dirty="0" smtClean="0">
                <a:latin typeface="Constantia" panose="02030602050306030303" pitchFamily="18" charset="0"/>
              </a:rPr>
              <a:t>XVI</a:t>
            </a:r>
            <a:r>
              <a:rPr lang="ru-RU" sz="1400" dirty="0" smtClean="0">
                <a:latin typeface="Constantia" panose="02030602050306030303" pitchFamily="18" charset="0"/>
              </a:rPr>
              <a:t> - начала</a:t>
            </a:r>
            <a:r>
              <a:rPr lang="en-US" sz="1400" dirty="0" smtClean="0">
                <a:latin typeface="Constantia" panose="02030602050306030303" pitchFamily="18" charset="0"/>
              </a:rPr>
              <a:t> XVII</a:t>
            </a:r>
            <a:r>
              <a:rPr lang="ru-RU" sz="1400" dirty="0" smtClean="0">
                <a:latin typeface="Constantia" panose="02030602050306030303" pitchFamily="18" charset="0"/>
              </a:rPr>
              <a:t> века. В книгу вошли также избранные стихотворения поэта.</a:t>
            </a:r>
            <a:endParaRPr lang="ru-RU" sz="1400" dirty="0">
              <a:latin typeface="Constantia" panose="02030602050306030303" pitchFamily="18" charset="0"/>
            </a:endParaRPr>
          </a:p>
        </p:txBody>
      </p:sp>
      <p:sp>
        <p:nvSpPr>
          <p:cNvPr id="6" name="Прямоугольник 5"/>
          <p:cNvSpPr/>
          <p:nvPr/>
        </p:nvSpPr>
        <p:spPr>
          <a:xfrm>
            <a:off x="426720" y="3494210"/>
            <a:ext cx="6491064" cy="2893100"/>
          </a:xfrm>
          <a:prstGeom prst="rect">
            <a:avLst/>
          </a:prstGeom>
        </p:spPr>
        <p:txBody>
          <a:bodyPr wrap="square">
            <a:spAutoFit/>
          </a:bodyPr>
          <a:lstStyle/>
          <a:p>
            <a:pPr algn="just"/>
            <a:r>
              <a:rPr lang="ru-RU" sz="1400" dirty="0">
                <a:latin typeface="Constantia" panose="02030602050306030303" pitchFamily="18" charset="0"/>
              </a:rPr>
              <a:t>Толстой, Алексей </a:t>
            </a:r>
            <a:r>
              <a:rPr lang="ru-RU" sz="1400" dirty="0" smtClean="0">
                <a:latin typeface="Constantia" panose="02030602050306030303" pitchFamily="18" charset="0"/>
              </a:rPr>
              <a:t>Константинович.  </a:t>
            </a:r>
            <a:endParaRPr lang="ru-RU" sz="1400" dirty="0">
              <a:latin typeface="Constantia" panose="02030602050306030303" pitchFamily="18" charset="0"/>
            </a:endParaRPr>
          </a:p>
          <a:p>
            <a:pPr algn="just"/>
            <a:r>
              <a:rPr lang="ru-RU" sz="1400" dirty="0">
                <a:latin typeface="Constantia" panose="02030602050306030303" pitchFamily="18" charset="0"/>
              </a:rPr>
              <a:t>Князь Серебряный. Стихотворения [Текст] / А. К. Толстой ; художник А. Лурье. - Москва : Художественная литература, 1986. - 383 с. ; 20 см. - (Классики и современники. Русская классическая литература). </a:t>
            </a:r>
            <a:endParaRPr lang="ru-RU" sz="1400" dirty="0" smtClean="0">
              <a:latin typeface="Constantia" panose="02030602050306030303" pitchFamily="18" charset="0"/>
            </a:endParaRPr>
          </a:p>
          <a:p>
            <a:pPr algn="just"/>
            <a:r>
              <a:rPr lang="ru-RU" sz="1400" dirty="0" smtClean="0">
                <a:latin typeface="Constantia" panose="02030602050306030303" pitchFamily="18" charset="0"/>
              </a:rPr>
              <a:t>В </a:t>
            </a:r>
            <a:r>
              <a:rPr lang="ru-RU" sz="1400" dirty="0">
                <a:latin typeface="Constantia" panose="02030602050306030303" pitchFamily="18" charset="0"/>
              </a:rPr>
              <a:t>романе А. К. Толстого рассказывается о коренном переломе в русской истории в XVI в. В центре повествования образ Ивана Грозного - деспотичного, жестокого, вероломного </a:t>
            </a:r>
            <a:r>
              <a:rPr lang="ru-RU" sz="1400" dirty="0" smtClean="0">
                <a:latin typeface="Constantia" panose="02030602050306030303" pitchFamily="18" charset="0"/>
              </a:rPr>
              <a:t>царя. Автор </a:t>
            </a:r>
            <a:r>
              <a:rPr lang="ru-RU" sz="1400" dirty="0">
                <a:latin typeface="Constantia" panose="02030602050306030303" pitchFamily="18" charset="0"/>
              </a:rPr>
              <a:t>знакомит читателей с многочисленными представителями русского народа: князьями, боярами, крестьянами, воинами, песенниками, разбойниками. В романе действует много исторических личностей: боярин Годунов, князья - отец и сын </a:t>
            </a:r>
            <a:r>
              <a:rPr lang="ru-RU" sz="1400" dirty="0" err="1">
                <a:latin typeface="Constantia" panose="02030602050306030303" pitchFamily="18" charset="0"/>
              </a:rPr>
              <a:t>Басмановы</a:t>
            </a:r>
            <a:r>
              <a:rPr lang="ru-RU" sz="1400" dirty="0">
                <a:latin typeface="Constantia" panose="02030602050306030303" pitchFamily="18" charset="0"/>
              </a:rPr>
              <a:t>, Вяземский, Грязной, а также жестокий палач </a:t>
            </a:r>
            <a:r>
              <a:rPr lang="ru-RU" sz="1400" dirty="0" err="1">
                <a:latin typeface="Constantia" panose="02030602050306030303" pitchFamily="18" charset="0"/>
              </a:rPr>
              <a:t>Малюта</a:t>
            </a:r>
            <a:r>
              <a:rPr lang="ru-RU" sz="1400" dirty="0">
                <a:latin typeface="Constantia" panose="02030602050306030303" pitchFamily="18" charset="0"/>
              </a:rPr>
              <a:t> Скуратов.</a:t>
            </a:r>
          </a:p>
          <a:p>
            <a:pPr algn="just"/>
            <a:r>
              <a:rPr lang="ru-RU" sz="1400" dirty="0">
                <a:latin typeface="Constantia" panose="02030602050306030303" pitchFamily="18" charset="0"/>
              </a:rPr>
              <a:t>Им противостоят светлые образы князя Серебряного и боярина Морозова - патриотов, воинов, умных и честных людей. </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645024"/>
            <a:ext cx="1512168" cy="2245232"/>
          </a:xfrm>
          <a:prstGeom prst="rect">
            <a:avLst/>
          </a:prstGeom>
        </p:spPr>
      </p:pic>
    </p:spTree>
    <p:extLst>
      <p:ext uri="{BB962C8B-B14F-4D97-AF65-F5344CB8AC3E}">
        <p14:creationId xmlns:p14="http://schemas.microsoft.com/office/powerpoint/2010/main" val="794791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836712"/>
            <a:ext cx="1280160" cy="2062201"/>
          </a:xfrm>
        </p:spPr>
      </p:pic>
      <p:sp>
        <p:nvSpPr>
          <p:cNvPr id="5" name="Прямоугольник 4"/>
          <p:cNvSpPr/>
          <p:nvPr/>
        </p:nvSpPr>
        <p:spPr>
          <a:xfrm>
            <a:off x="2411760" y="764704"/>
            <a:ext cx="6336704" cy="2031325"/>
          </a:xfrm>
          <a:prstGeom prst="rect">
            <a:avLst/>
          </a:prstGeom>
        </p:spPr>
        <p:txBody>
          <a:bodyPr wrap="square">
            <a:spAutoFit/>
          </a:bodyPr>
          <a:lstStyle/>
          <a:p>
            <a:pPr algn="just"/>
            <a:r>
              <a:rPr lang="ru-RU" sz="1400" dirty="0">
                <a:latin typeface="Constantia" panose="02030602050306030303" pitchFamily="18" charset="0"/>
              </a:rPr>
              <a:t>Толстой, Алексей Константинович. </a:t>
            </a:r>
          </a:p>
          <a:p>
            <a:pPr algn="just"/>
            <a:r>
              <a:rPr lang="ru-RU" sz="1400" dirty="0">
                <a:latin typeface="Constantia" panose="02030602050306030303" pitchFamily="18" charset="0"/>
              </a:rPr>
              <a:t>Колокольчики мои... [Текст] : сборник / А. К. Толстой ; сост. Ю. Г. </a:t>
            </a:r>
            <a:r>
              <a:rPr lang="ru-RU" sz="1400" dirty="0" err="1">
                <a:latin typeface="Constantia" panose="02030602050306030303" pitchFamily="18" charset="0"/>
              </a:rPr>
              <a:t>Русакова</a:t>
            </a:r>
            <a:r>
              <a:rPr lang="ru-RU" sz="1400" dirty="0">
                <a:latin typeface="Constantia" panose="02030602050306030303" pitchFamily="18" charset="0"/>
              </a:rPr>
              <a:t> ; авт. предисл. Ст. </a:t>
            </a:r>
            <a:r>
              <a:rPr lang="ru-RU" sz="1400" dirty="0" err="1">
                <a:latin typeface="Constantia" panose="02030602050306030303" pitchFamily="18" charset="0"/>
              </a:rPr>
              <a:t>Куняев</a:t>
            </a:r>
            <a:r>
              <a:rPr lang="ru-RU" sz="1400" dirty="0">
                <a:latin typeface="Constantia" panose="02030602050306030303" pitchFamily="18" charset="0"/>
              </a:rPr>
              <a:t> ; </a:t>
            </a:r>
            <a:r>
              <a:rPr lang="ru-RU" sz="1400" dirty="0" err="1">
                <a:latin typeface="Constantia" panose="02030602050306030303" pitchFamily="18" charset="0"/>
              </a:rPr>
              <a:t>худож</a:t>
            </a:r>
            <a:r>
              <a:rPr lang="ru-RU" sz="1400" dirty="0">
                <a:latin typeface="Constantia" panose="02030602050306030303" pitchFamily="18" charset="0"/>
              </a:rPr>
              <a:t>. С. Харламов. - Москва : "Молодая гвардия", 1978. - 448 с. : ил., </a:t>
            </a:r>
            <a:r>
              <a:rPr lang="ru-RU" sz="1400" dirty="0" err="1">
                <a:latin typeface="Constantia" panose="02030602050306030303" pitchFamily="18" charset="0"/>
              </a:rPr>
              <a:t>портр</a:t>
            </a:r>
            <a:r>
              <a:rPr lang="ru-RU" sz="1400" dirty="0">
                <a:latin typeface="Constantia" panose="02030602050306030303" pitchFamily="18" charset="0"/>
              </a:rPr>
              <a:t>. ; 21. - (Тебе в </a:t>
            </a:r>
            <a:r>
              <a:rPr lang="ru-RU" sz="1400" dirty="0" smtClean="0">
                <a:latin typeface="Constantia" panose="02030602050306030303" pitchFamily="18" charset="0"/>
              </a:rPr>
              <a:t>дорогу, романтик). </a:t>
            </a:r>
          </a:p>
          <a:p>
            <a:pPr algn="just"/>
            <a:r>
              <a:rPr lang="ru-RU" sz="1400" dirty="0" smtClean="0">
                <a:latin typeface="Constantia" panose="02030602050306030303" pitchFamily="18" charset="0"/>
              </a:rPr>
              <a:t>В сборник входят лирические стихотворения, баллады, поэмы, сатирические произведения, драма «Царь Федор Иванович», роман «Князь Серебряный» (в отрывках). Комментарии литературоведов помогают раскрыть единство столь различных сторон творчества поэта. Издание иллюстрировано.</a:t>
            </a:r>
            <a:endParaRPr lang="ru-RU" sz="1400" dirty="0">
              <a:latin typeface="Constantia" panose="02030602050306030303"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513029"/>
            <a:ext cx="1426848" cy="2163320"/>
          </a:xfrm>
          <a:prstGeom prst="rect">
            <a:avLst/>
          </a:prstGeom>
        </p:spPr>
      </p:pic>
      <p:sp>
        <p:nvSpPr>
          <p:cNvPr id="7" name="Прямоугольник 6"/>
          <p:cNvSpPr/>
          <p:nvPr/>
        </p:nvSpPr>
        <p:spPr>
          <a:xfrm>
            <a:off x="683568" y="3645024"/>
            <a:ext cx="6192688" cy="2031325"/>
          </a:xfrm>
          <a:prstGeom prst="rect">
            <a:avLst/>
          </a:prstGeom>
        </p:spPr>
        <p:txBody>
          <a:bodyPr wrap="square">
            <a:spAutoFit/>
          </a:bodyPr>
          <a:lstStyle/>
          <a:p>
            <a:pPr algn="just"/>
            <a:r>
              <a:rPr lang="ru-RU" sz="1400" dirty="0">
                <a:latin typeface="Constantia" panose="02030602050306030303" pitchFamily="18" charset="0"/>
              </a:rPr>
              <a:t>Толстой, Алексей Константинович. </a:t>
            </a:r>
          </a:p>
          <a:p>
            <a:pPr algn="just"/>
            <a:r>
              <a:rPr lang="ru-RU" sz="1400" dirty="0">
                <a:latin typeface="Constantia" panose="02030602050306030303" pitchFamily="18" charset="0"/>
              </a:rPr>
              <a:t>Против течения: Поэзия. Драматургия. Проза : сборник / А. К. Толстой ; сост., авт. предисл. и </a:t>
            </a:r>
            <a:r>
              <a:rPr lang="ru-RU" sz="1400" dirty="0" err="1">
                <a:latin typeface="Constantia" panose="02030602050306030303" pitchFamily="18" charset="0"/>
              </a:rPr>
              <a:t>коммент</a:t>
            </a:r>
            <a:r>
              <a:rPr lang="ru-RU" sz="1400" dirty="0">
                <a:latin typeface="Constantia" panose="02030602050306030303" pitchFamily="18" charset="0"/>
              </a:rPr>
              <a:t>. О. Е. Майорова, </a:t>
            </a:r>
            <a:r>
              <a:rPr lang="ru-RU" sz="1400" dirty="0" err="1">
                <a:latin typeface="Constantia" panose="02030602050306030303" pitchFamily="18" charset="0"/>
              </a:rPr>
              <a:t>худож</a:t>
            </a:r>
            <a:r>
              <a:rPr lang="ru-RU" sz="1400" dirty="0">
                <a:latin typeface="Constantia" panose="02030602050306030303" pitchFamily="18" charset="0"/>
              </a:rPr>
              <a:t>. В. В. Медведев . - Москва : СЛОВО/SLOVO, 2001. - 616 с. ; 21 см. - (Пушкинская библиотека). </a:t>
            </a:r>
            <a:r>
              <a:rPr lang="ru-RU" sz="1400" dirty="0" smtClean="0">
                <a:latin typeface="Constantia" panose="02030602050306030303" pitchFamily="18" charset="0"/>
              </a:rPr>
              <a:t> </a:t>
            </a:r>
            <a:endParaRPr lang="ru-RU" sz="1400" dirty="0">
              <a:latin typeface="Constantia" panose="02030602050306030303" pitchFamily="18" charset="0"/>
            </a:endParaRPr>
          </a:p>
          <a:p>
            <a:pPr algn="just"/>
            <a:r>
              <a:rPr lang="ru-RU" sz="1400" dirty="0" smtClean="0">
                <a:latin typeface="Constantia" panose="02030602050306030303" pitchFamily="18" charset="0"/>
              </a:rPr>
              <a:t>В </a:t>
            </a:r>
            <a:r>
              <a:rPr lang="ru-RU" sz="1400" dirty="0">
                <a:latin typeface="Constantia" panose="02030602050306030303" pitchFamily="18" charset="0"/>
              </a:rPr>
              <a:t>книге разносторонне представлено богатое наследие А. К. Толстого (1817-1875) - драматурга, лирика. прозаика, автора сатирических и юмористических </a:t>
            </a:r>
            <a:r>
              <a:rPr lang="ru-RU" sz="1400" dirty="0" smtClean="0">
                <a:latin typeface="Constantia" panose="02030602050306030303" pitchFamily="18" charset="0"/>
              </a:rPr>
              <a:t>стихотворений. Многоликий художник, Толстой являет собой редкий пример русского классика, всегда входил в излюбленный круг российской </a:t>
            </a:r>
            <a:r>
              <a:rPr lang="ru-RU" sz="1400" dirty="0" err="1" smtClean="0">
                <a:latin typeface="Constantia" panose="02030602050306030303" pitchFamily="18" charset="0"/>
              </a:rPr>
              <a:t>интеллегенции</a:t>
            </a:r>
            <a:r>
              <a:rPr lang="ru-RU" sz="1400" dirty="0" smtClean="0">
                <a:latin typeface="Constantia" panose="02030602050306030303" pitchFamily="18" charset="0"/>
              </a:rPr>
              <a:t>.</a:t>
            </a:r>
            <a:endParaRPr lang="ru-RU" sz="1400" dirty="0">
              <a:latin typeface="Constantia" panose="02030602050306030303" pitchFamily="18" charset="0"/>
            </a:endParaRPr>
          </a:p>
        </p:txBody>
      </p:sp>
    </p:spTree>
    <p:extLst>
      <p:ext uri="{BB962C8B-B14F-4D97-AF65-F5344CB8AC3E}">
        <p14:creationId xmlns:p14="http://schemas.microsoft.com/office/powerpoint/2010/main" val="3666104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862641"/>
            <a:ext cx="1347976" cy="1837944"/>
          </a:xfrm>
        </p:spPr>
      </p:pic>
      <p:sp>
        <p:nvSpPr>
          <p:cNvPr id="5" name="Прямоугольник 4"/>
          <p:cNvSpPr/>
          <p:nvPr/>
        </p:nvSpPr>
        <p:spPr>
          <a:xfrm>
            <a:off x="2339752" y="859355"/>
            <a:ext cx="6264696" cy="1600438"/>
          </a:xfrm>
          <a:prstGeom prst="rect">
            <a:avLst/>
          </a:prstGeom>
        </p:spPr>
        <p:txBody>
          <a:bodyPr wrap="square">
            <a:spAutoFit/>
          </a:bodyPr>
          <a:lstStyle/>
          <a:p>
            <a:pPr algn="just"/>
            <a:r>
              <a:rPr lang="ru-RU" sz="1400" dirty="0">
                <a:latin typeface="Constantia" panose="02030602050306030303" pitchFamily="18" charset="0"/>
              </a:rPr>
              <a:t>Толстой, Алексей Константинович. </a:t>
            </a:r>
          </a:p>
          <a:p>
            <a:pPr algn="just"/>
            <a:r>
              <a:rPr lang="ru-RU" sz="1400" dirty="0">
                <a:latin typeface="Constantia" panose="02030602050306030303" pitchFamily="18" charset="0"/>
              </a:rPr>
              <a:t>Стихотворения [Текст] : сборник / А. К. Толстой ; авт. предисл., авт. примеч. И. Ямпольский, </a:t>
            </a:r>
            <a:r>
              <a:rPr lang="ru-RU" sz="1400" dirty="0" err="1">
                <a:latin typeface="Constantia" panose="02030602050306030303" pitchFamily="18" charset="0"/>
              </a:rPr>
              <a:t>худож</a:t>
            </a:r>
            <a:r>
              <a:rPr lang="ru-RU" sz="1400" dirty="0">
                <a:latin typeface="Constantia" panose="02030602050306030303" pitchFamily="18" charset="0"/>
              </a:rPr>
              <a:t>. В. Сысков. - Свердловск : Средне - Уральское книжное издательство, 1983. - 336 с. : ил., </a:t>
            </a:r>
            <a:r>
              <a:rPr lang="ru-RU" sz="1400" dirty="0" err="1">
                <a:latin typeface="Constantia" panose="02030602050306030303" pitchFamily="18" charset="0"/>
              </a:rPr>
              <a:t>портр</a:t>
            </a:r>
            <a:r>
              <a:rPr lang="ru-RU" sz="1400" dirty="0">
                <a:latin typeface="Constantia" panose="02030602050306030303" pitchFamily="18" charset="0"/>
              </a:rPr>
              <a:t>. </a:t>
            </a:r>
            <a:endParaRPr lang="ru-RU" sz="1400" dirty="0" smtClean="0">
              <a:latin typeface="Constantia" panose="02030602050306030303" pitchFamily="18" charset="0"/>
            </a:endParaRPr>
          </a:p>
          <a:p>
            <a:pPr algn="just"/>
            <a:r>
              <a:rPr lang="ru-RU" sz="1400" dirty="0" smtClean="0">
                <a:latin typeface="Constantia" panose="02030602050306030303" pitchFamily="18" charset="0"/>
              </a:rPr>
              <a:t> В сборник вошли произведения различных поэтических жанров – лирические стихи, баллады, былины, поэма «Иоанн </a:t>
            </a:r>
            <a:r>
              <a:rPr lang="ru-RU" sz="1400" dirty="0" err="1" smtClean="0">
                <a:latin typeface="Constantia" panose="02030602050306030303" pitchFamily="18" charset="0"/>
              </a:rPr>
              <a:t>Дамаскин</a:t>
            </a:r>
            <a:r>
              <a:rPr lang="ru-RU" sz="1400" dirty="0" smtClean="0">
                <a:latin typeface="Constantia" panose="02030602050306030303" pitchFamily="18" charset="0"/>
              </a:rPr>
              <a:t>», а также сатиры и пародии.</a:t>
            </a:r>
            <a:endParaRPr lang="ru-RU" sz="1400" dirty="0">
              <a:latin typeface="Constantia" panose="02030602050306030303"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56992"/>
            <a:ext cx="1584176" cy="2462793"/>
          </a:xfrm>
          <a:prstGeom prst="rect">
            <a:avLst/>
          </a:prstGeom>
        </p:spPr>
      </p:pic>
      <p:sp>
        <p:nvSpPr>
          <p:cNvPr id="7" name="Прямоугольник 6"/>
          <p:cNvSpPr/>
          <p:nvPr/>
        </p:nvSpPr>
        <p:spPr>
          <a:xfrm>
            <a:off x="539552" y="3068960"/>
            <a:ext cx="6192688" cy="2246769"/>
          </a:xfrm>
          <a:prstGeom prst="rect">
            <a:avLst/>
          </a:prstGeom>
        </p:spPr>
        <p:txBody>
          <a:bodyPr wrap="square">
            <a:spAutoFit/>
          </a:bodyPr>
          <a:lstStyle/>
          <a:p>
            <a:pPr algn="just"/>
            <a:r>
              <a:rPr lang="ru-RU" sz="1400" dirty="0">
                <a:latin typeface="Constantia" panose="02030602050306030303" pitchFamily="18" charset="0"/>
              </a:rPr>
              <a:t>Толстой, Алексей Константинович. </a:t>
            </a:r>
          </a:p>
          <a:p>
            <a:pPr algn="just"/>
            <a:r>
              <a:rPr lang="ru-RU" sz="1400" dirty="0">
                <a:latin typeface="Constantia" panose="02030602050306030303" pitchFamily="18" charset="0"/>
              </a:rPr>
              <a:t>Упырь. Семья вурдалаков [Текст] : повести / А. К. Толстой. - Москва : </a:t>
            </a:r>
            <a:r>
              <a:rPr lang="ru-RU" sz="1400" dirty="0" err="1">
                <a:latin typeface="Constantia" panose="02030602050306030303" pitchFamily="18" charset="0"/>
              </a:rPr>
              <a:t>Свеола</a:t>
            </a:r>
            <a:r>
              <a:rPr lang="ru-RU" sz="1400" dirty="0">
                <a:latin typeface="Constantia" panose="02030602050306030303" pitchFamily="18" charset="0"/>
              </a:rPr>
              <a:t>, 1993. - 124 с. : ил. </a:t>
            </a:r>
            <a:endParaRPr lang="ru-RU" sz="1400" dirty="0" smtClean="0">
              <a:latin typeface="Constantia" panose="02030602050306030303" pitchFamily="18" charset="0"/>
            </a:endParaRPr>
          </a:p>
          <a:p>
            <a:pPr algn="just"/>
            <a:r>
              <a:rPr lang="ru-RU" sz="1400" dirty="0">
                <a:latin typeface="Constantia" panose="02030602050306030303" pitchFamily="18" charset="0"/>
              </a:rPr>
              <a:t> «Упырь» – фантастическая повесть. Действие ее происходит в России, но </a:t>
            </a:r>
            <a:r>
              <a:rPr lang="ru-RU" sz="1400" dirty="0" smtClean="0">
                <a:latin typeface="Constantia" panose="02030602050306030303" pitchFamily="18" charset="0"/>
              </a:rPr>
              <a:t>истоки происшествия </a:t>
            </a:r>
            <a:r>
              <a:rPr lang="ru-RU" sz="1400" dirty="0">
                <a:latin typeface="Constantia" panose="02030602050306030303" pitchFamily="18" charset="0"/>
              </a:rPr>
              <a:t>ведут в Италию, куда слушателей переносит рассказ одного из персонажей.</a:t>
            </a:r>
          </a:p>
          <a:p>
            <a:pPr algn="just"/>
            <a:r>
              <a:rPr lang="ru-RU" sz="1400" dirty="0" smtClean="0">
                <a:latin typeface="Constantia" panose="02030602050306030303" pitchFamily="18" charset="0"/>
              </a:rPr>
              <a:t> Сюжет </a:t>
            </a:r>
            <a:r>
              <a:rPr lang="ru-RU" sz="1400" dirty="0">
                <a:latin typeface="Constantia" panose="02030602050306030303" pitchFamily="18" charset="0"/>
              </a:rPr>
              <a:t>повести классика Алексея Константиновича Толстого «Упырь» </a:t>
            </a:r>
            <a:r>
              <a:rPr lang="ru-RU" sz="1400" dirty="0" smtClean="0">
                <a:latin typeface="Constantia" panose="02030602050306030303" pitchFamily="18" charset="0"/>
              </a:rPr>
              <a:t>вращается вокруг </a:t>
            </a:r>
            <a:r>
              <a:rPr lang="ru-RU" sz="1400" dirty="0">
                <a:latin typeface="Constantia" panose="02030602050306030303" pitchFamily="18" charset="0"/>
              </a:rPr>
              <a:t>Александра Андреевича </a:t>
            </a:r>
            <a:r>
              <a:rPr lang="ru-RU" sz="1400" dirty="0" err="1">
                <a:latin typeface="Constantia" panose="02030602050306030303" pitchFamily="18" charset="0"/>
              </a:rPr>
              <a:t>Руневского</a:t>
            </a:r>
            <a:r>
              <a:rPr lang="ru-RU" sz="1400" dirty="0">
                <a:latin typeface="Constantia" panose="02030602050306030303" pitchFamily="18" charset="0"/>
              </a:rPr>
              <a:t>, которому на одном из балов некий </a:t>
            </a:r>
            <a:r>
              <a:rPr lang="ru-RU" sz="1400" dirty="0" smtClean="0">
                <a:latin typeface="Constantia" panose="02030602050306030303" pitchFamily="18" charset="0"/>
              </a:rPr>
              <a:t>господин доверительно </a:t>
            </a:r>
            <a:r>
              <a:rPr lang="ru-RU" sz="1400" dirty="0">
                <a:latin typeface="Constantia" panose="02030602050306030303" pitchFamily="18" charset="0"/>
              </a:rPr>
              <a:t>сообщил, что хозяйка празднества, а также некоторые из гостей, на </a:t>
            </a:r>
            <a:r>
              <a:rPr lang="ru-RU" sz="1400" dirty="0" err="1" smtClean="0">
                <a:latin typeface="Constantia" panose="02030602050306030303" pitchFamily="18" charset="0"/>
              </a:rPr>
              <a:t>самомделе</a:t>
            </a:r>
            <a:r>
              <a:rPr lang="ru-RU" sz="1400" dirty="0">
                <a:latin typeface="Constantia" panose="02030602050306030303" pitchFamily="18" charset="0"/>
              </a:rPr>
              <a:t>… упыри!</a:t>
            </a:r>
          </a:p>
        </p:txBody>
      </p:sp>
    </p:spTree>
    <p:extLst>
      <p:ext uri="{BB962C8B-B14F-4D97-AF65-F5344CB8AC3E}">
        <p14:creationId xmlns:p14="http://schemas.microsoft.com/office/powerpoint/2010/main" val="1864177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latin typeface="Constantia" panose="02030602050306030303" pitchFamily="18" charset="0"/>
              </a:rPr>
              <a:t>Библиографический список</a:t>
            </a:r>
            <a:endParaRPr lang="ru-RU" dirty="0"/>
          </a:p>
        </p:txBody>
      </p:sp>
      <p:sp>
        <p:nvSpPr>
          <p:cNvPr id="3" name="Объект 2"/>
          <p:cNvSpPr>
            <a:spLocks noGrp="1"/>
          </p:cNvSpPr>
          <p:nvPr>
            <p:ph idx="1"/>
          </p:nvPr>
        </p:nvSpPr>
        <p:spPr>
          <a:xfrm>
            <a:off x="457200" y="1124744"/>
            <a:ext cx="8229600" cy="5733256"/>
          </a:xfrm>
        </p:spPr>
        <p:txBody>
          <a:bodyPr>
            <a:normAutofit lnSpcReduction="10000"/>
          </a:bodyPr>
          <a:lstStyle/>
          <a:p>
            <a:pPr marL="0" lvl="0" indent="0" algn="just">
              <a:spcBef>
                <a:spcPts val="0"/>
              </a:spcBef>
              <a:buNone/>
            </a:pPr>
            <a:endParaRPr lang="ru-RU" sz="1400" dirty="0" smtClean="0">
              <a:solidFill>
                <a:prstClr val="black"/>
              </a:solidFill>
              <a:latin typeface="Constantia" panose="02030602050306030303" pitchFamily="18" charset="0"/>
            </a:endParaRPr>
          </a:p>
          <a:p>
            <a:pPr marL="0" lvl="0" indent="0" algn="just">
              <a:spcBef>
                <a:spcPts val="0"/>
              </a:spcBef>
              <a:buNone/>
            </a:pPr>
            <a:r>
              <a:rPr lang="ru-RU" sz="1400" dirty="0" smtClean="0">
                <a:solidFill>
                  <a:prstClr val="black"/>
                </a:solidFill>
                <a:latin typeface="Constantia" panose="02030602050306030303" pitchFamily="18" charset="0"/>
              </a:rPr>
              <a:t>1. Толстой</a:t>
            </a:r>
            <a:r>
              <a:rPr lang="ru-RU" sz="1400" dirty="0">
                <a:solidFill>
                  <a:prstClr val="black"/>
                </a:solidFill>
                <a:latin typeface="Constantia" panose="02030602050306030303" pitchFamily="18" charset="0"/>
              </a:rPr>
              <a:t>, Алексей Константинович. </a:t>
            </a:r>
          </a:p>
          <a:p>
            <a:pPr marL="0" lvl="0" indent="0" algn="just">
              <a:spcBef>
                <a:spcPts val="0"/>
              </a:spcBef>
              <a:buNone/>
            </a:pPr>
            <a:r>
              <a:rPr lang="ru-RU" sz="1400" dirty="0">
                <a:solidFill>
                  <a:prstClr val="black"/>
                </a:solidFill>
                <a:latin typeface="Constantia" panose="02030602050306030303" pitchFamily="18" charset="0"/>
              </a:rPr>
              <a:t>Драматическая трилогия. Стихотворения [Текст] : сборник / А. К. Толстой ; авт. вступ. статьи А. Тарханов. - Москва : Художественная литература, 1982. - 463 с. ; 20. - (Классики и современники. Русская классическая литература</a:t>
            </a:r>
            <a:r>
              <a:rPr lang="ru-RU" sz="1400" dirty="0" smtClean="0">
                <a:solidFill>
                  <a:prstClr val="black"/>
                </a:solidFill>
                <a:latin typeface="Constantia" panose="02030602050306030303" pitchFamily="18" charset="0"/>
              </a:rPr>
              <a:t>).</a:t>
            </a:r>
          </a:p>
          <a:p>
            <a:pPr marL="0" lvl="0" indent="0" algn="just">
              <a:spcBef>
                <a:spcPts val="0"/>
              </a:spcBef>
              <a:buNone/>
            </a:pPr>
            <a:r>
              <a:rPr lang="ru-RU" sz="1400" dirty="0" smtClean="0">
                <a:solidFill>
                  <a:prstClr val="black"/>
                </a:solidFill>
                <a:latin typeface="Constantia" panose="02030602050306030303" pitchFamily="18" charset="0"/>
              </a:rPr>
              <a:t>2. </a:t>
            </a:r>
            <a:r>
              <a:rPr lang="ru-RU" sz="1400" dirty="0">
                <a:solidFill>
                  <a:prstClr val="black"/>
                </a:solidFill>
                <a:latin typeface="Constantia" panose="02030602050306030303" pitchFamily="18" charset="0"/>
              </a:rPr>
              <a:t>Толстой, Алексей Константинович.  </a:t>
            </a:r>
          </a:p>
          <a:p>
            <a:pPr marL="0" lvl="0" indent="0" algn="just">
              <a:spcBef>
                <a:spcPts val="0"/>
              </a:spcBef>
              <a:buNone/>
            </a:pPr>
            <a:r>
              <a:rPr lang="ru-RU" sz="1400" dirty="0">
                <a:solidFill>
                  <a:prstClr val="black"/>
                </a:solidFill>
                <a:latin typeface="Constantia" panose="02030602050306030303" pitchFamily="18" charset="0"/>
              </a:rPr>
              <a:t>Князь Серебряный. Стихотворения [Текст] / А. К. Толстой ; художник А. Лурье. - Москва : Художественная литература, 1986. - 383 с. ; 20 см. - (Классики и современники. Русская классическая литература). </a:t>
            </a:r>
            <a:endParaRPr lang="ru-RU" sz="1400" dirty="0" smtClean="0">
              <a:solidFill>
                <a:prstClr val="black"/>
              </a:solidFill>
              <a:latin typeface="Constantia" panose="02030602050306030303" pitchFamily="18" charset="0"/>
            </a:endParaRPr>
          </a:p>
          <a:p>
            <a:pPr marL="0" lvl="0" indent="0" algn="just">
              <a:spcBef>
                <a:spcPts val="0"/>
              </a:spcBef>
              <a:buNone/>
            </a:pPr>
            <a:r>
              <a:rPr lang="ru-RU" sz="1400" dirty="0" smtClean="0">
                <a:solidFill>
                  <a:prstClr val="black"/>
                </a:solidFill>
                <a:latin typeface="Constantia" panose="02030602050306030303" pitchFamily="18" charset="0"/>
              </a:rPr>
              <a:t>3.</a:t>
            </a:r>
            <a:r>
              <a:rPr lang="ru-RU" sz="1400" dirty="0">
                <a:solidFill>
                  <a:prstClr val="black"/>
                </a:solidFill>
                <a:latin typeface="Constantia" panose="02030602050306030303" pitchFamily="18" charset="0"/>
              </a:rPr>
              <a:t> Толстой, Алексей Константинович. </a:t>
            </a:r>
          </a:p>
          <a:p>
            <a:pPr marL="0" lvl="0" indent="0" algn="just">
              <a:spcBef>
                <a:spcPts val="0"/>
              </a:spcBef>
              <a:buNone/>
            </a:pPr>
            <a:r>
              <a:rPr lang="ru-RU" sz="1400" dirty="0">
                <a:solidFill>
                  <a:prstClr val="black"/>
                </a:solidFill>
                <a:latin typeface="Constantia" panose="02030602050306030303" pitchFamily="18" charset="0"/>
              </a:rPr>
              <a:t>Колокольчики мои... [Текст] : сборник / А. К. Толстой ; сост. Ю. Г. </a:t>
            </a:r>
            <a:r>
              <a:rPr lang="ru-RU" sz="1400" dirty="0" err="1">
                <a:solidFill>
                  <a:prstClr val="black"/>
                </a:solidFill>
                <a:latin typeface="Constantia" panose="02030602050306030303" pitchFamily="18" charset="0"/>
              </a:rPr>
              <a:t>Русакова</a:t>
            </a:r>
            <a:r>
              <a:rPr lang="ru-RU" sz="1400" dirty="0">
                <a:solidFill>
                  <a:prstClr val="black"/>
                </a:solidFill>
                <a:latin typeface="Constantia" panose="02030602050306030303" pitchFamily="18" charset="0"/>
              </a:rPr>
              <a:t> ; авт. предисл. Ст. </a:t>
            </a:r>
            <a:r>
              <a:rPr lang="ru-RU" sz="1400" dirty="0" err="1">
                <a:solidFill>
                  <a:prstClr val="black"/>
                </a:solidFill>
                <a:latin typeface="Constantia" panose="02030602050306030303" pitchFamily="18" charset="0"/>
              </a:rPr>
              <a:t>Куняев</a:t>
            </a:r>
            <a:r>
              <a:rPr lang="ru-RU" sz="1400" dirty="0">
                <a:solidFill>
                  <a:prstClr val="black"/>
                </a:solidFill>
                <a:latin typeface="Constantia" panose="02030602050306030303" pitchFamily="18" charset="0"/>
              </a:rPr>
              <a:t> ; </a:t>
            </a:r>
            <a:r>
              <a:rPr lang="ru-RU" sz="1400" dirty="0" err="1">
                <a:solidFill>
                  <a:prstClr val="black"/>
                </a:solidFill>
                <a:latin typeface="Constantia" panose="02030602050306030303" pitchFamily="18" charset="0"/>
              </a:rPr>
              <a:t>худож</a:t>
            </a:r>
            <a:r>
              <a:rPr lang="ru-RU" sz="1400" dirty="0">
                <a:solidFill>
                  <a:prstClr val="black"/>
                </a:solidFill>
                <a:latin typeface="Constantia" panose="02030602050306030303" pitchFamily="18" charset="0"/>
              </a:rPr>
              <a:t>. С. Харламов. - Москва : "Молодая гвардия", 1978. - 448 с. : ил., </a:t>
            </a:r>
            <a:r>
              <a:rPr lang="ru-RU" sz="1400" dirty="0" err="1">
                <a:solidFill>
                  <a:prstClr val="black"/>
                </a:solidFill>
                <a:latin typeface="Constantia" panose="02030602050306030303" pitchFamily="18" charset="0"/>
              </a:rPr>
              <a:t>портр</a:t>
            </a:r>
            <a:r>
              <a:rPr lang="ru-RU" sz="1400" dirty="0">
                <a:solidFill>
                  <a:prstClr val="black"/>
                </a:solidFill>
                <a:latin typeface="Constantia" panose="02030602050306030303" pitchFamily="18" charset="0"/>
              </a:rPr>
              <a:t>. ; 21. - (Тебе в дорогу, романтик). </a:t>
            </a:r>
            <a:endParaRPr lang="ru-RU" sz="1400" dirty="0" smtClean="0">
              <a:solidFill>
                <a:prstClr val="black"/>
              </a:solidFill>
              <a:latin typeface="Constantia" panose="02030602050306030303" pitchFamily="18" charset="0"/>
            </a:endParaRPr>
          </a:p>
          <a:p>
            <a:pPr marL="0" lvl="0" indent="0" algn="just">
              <a:spcBef>
                <a:spcPts val="0"/>
              </a:spcBef>
              <a:buNone/>
            </a:pPr>
            <a:r>
              <a:rPr lang="ru-RU" sz="1400" dirty="0" smtClean="0">
                <a:solidFill>
                  <a:prstClr val="black"/>
                </a:solidFill>
                <a:latin typeface="Constantia" panose="02030602050306030303" pitchFamily="18" charset="0"/>
              </a:rPr>
              <a:t>4. </a:t>
            </a:r>
            <a:r>
              <a:rPr lang="ru-RU" sz="1400" dirty="0">
                <a:solidFill>
                  <a:prstClr val="black"/>
                </a:solidFill>
                <a:latin typeface="Constantia" panose="02030602050306030303" pitchFamily="18" charset="0"/>
              </a:rPr>
              <a:t>Толстой, Алексей Константинович. </a:t>
            </a:r>
          </a:p>
          <a:p>
            <a:pPr marL="0" lvl="0" indent="0" algn="just">
              <a:spcBef>
                <a:spcPts val="0"/>
              </a:spcBef>
              <a:buNone/>
            </a:pPr>
            <a:r>
              <a:rPr lang="ru-RU" sz="1400" dirty="0">
                <a:solidFill>
                  <a:prstClr val="black"/>
                </a:solidFill>
                <a:latin typeface="Constantia" panose="02030602050306030303" pitchFamily="18" charset="0"/>
              </a:rPr>
              <a:t>Против течения: Поэзия. Драматургия. Проза : сборник / А. К. Толстой ; сост., авт. предисл. и </a:t>
            </a:r>
            <a:r>
              <a:rPr lang="ru-RU" sz="1400" dirty="0" err="1">
                <a:solidFill>
                  <a:prstClr val="black"/>
                </a:solidFill>
                <a:latin typeface="Constantia" panose="02030602050306030303" pitchFamily="18" charset="0"/>
              </a:rPr>
              <a:t>коммент</a:t>
            </a:r>
            <a:r>
              <a:rPr lang="ru-RU" sz="1400" dirty="0">
                <a:solidFill>
                  <a:prstClr val="black"/>
                </a:solidFill>
                <a:latin typeface="Constantia" panose="02030602050306030303" pitchFamily="18" charset="0"/>
              </a:rPr>
              <a:t>. О. Е. Майорова, </a:t>
            </a:r>
            <a:r>
              <a:rPr lang="ru-RU" sz="1400" dirty="0" err="1">
                <a:solidFill>
                  <a:prstClr val="black"/>
                </a:solidFill>
                <a:latin typeface="Constantia" panose="02030602050306030303" pitchFamily="18" charset="0"/>
              </a:rPr>
              <a:t>худож</a:t>
            </a:r>
            <a:r>
              <a:rPr lang="ru-RU" sz="1400" dirty="0">
                <a:solidFill>
                  <a:prstClr val="black"/>
                </a:solidFill>
                <a:latin typeface="Constantia" panose="02030602050306030303" pitchFamily="18" charset="0"/>
              </a:rPr>
              <a:t>. В. В. Медведев . - Москва : СЛОВО/SLOVO, 2001. - 616 с. ; 21 см. - (Пушкинская библиотека).  </a:t>
            </a:r>
            <a:endParaRPr lang="ru-RU" sz="1400" dirty="0" smtClean="0">
              <a:solidFill>
                <a:prstClr val="black"/>
              </a:solidFill>
              <a:latin typeface="Constantia" panose="02030602050306030303" pitchFamily="18" charset="0"/>
            </a:endParaRPr>
          </a:p>
          <a:p>
            <a:pPr marL="0" lvl="0" indent="0" algn="just">
              <a:spcBef>
                <a:spcPts val="0"/>
              </a:spcBef>
              <a:buNone/>
            </a:pPr>
            <a:r>
              <a:rPr lang="ru-RU" sz="1400" dirty="0" smtClean="0">
                <a:solidFill>
                  <a:prstClr val="black"/>
                </a:solidFill>
                <a:latin typeface="Constantia" panose="02030602050306030303" pitchFamily="18" charset="0"/>
              </a:rPr>
              <a:t>5. </a:t>
            </a:r>
            <a:r>
              <a:rPr lang="ru-RU" sz="1400" dirty="0">
                <a:solidFill>
                  <a:prstClr val="black"/>
                </a:solidFill>
                <a:latin typeface="Constantia" panose="02030602050306030303" pitchFamily="18" charset="0"/>
              </a:rPr>
              <a:t>Толстой, Алексей Константинович. </a:t>
            </a:r>
          </a:p>
          <a:p>
            <a:pPr marL="0" lvl="0" indent="0" algn="just">
              <a:spcBef>
                <a:spcPts val="0"/>
              </a:spcBef>
              <a:buNone/>
            </a:pPr>
            <a:r>
              <a:rPr lang="ru-RU" sz="1400" dirty="0">
                <a:solidFill>
                  <a:prstClr val="black"/>
                </a:solidFill>
                <a:latin typeface="Constantia" panose="02030602050306030303" pitchFamily="18" charset="0"/>
              </a:rPr>
              <a:t>Стихотворения [Текст] : сборник / А. К. Толстой ; авт. предисл., авт. примеч. И. Ямпольский, </a:t>
            </a:r>
            <a:r>
              <a:rPr lang="ru-RU" sz="1400" dirty="0" err="1">
                <a:solidFill>
                  <a:prstClr val="black"/>
                </a:solidFill>
                <a:latin typeface="Constantia" panose="02030602050306030303" pitchFamily="18" charset="0"/>
              </a:rPr>
              <a:t>худож</a:t>
            </a:r>
            <a:r>
              <a:rPr lang="ru-RU" sz="1400" dirty="0">
                <a:solidFill>
                  <a:prstClr val="black"/>
                </a:solidFill>
                <a:latin typeface="Constantia" panose="02030602050306030303" pitchFamily="18" charset="0"/>
              </a:rPr>
              <a:t>. В. Сысков. - Свердловск : Средне - Уральское книжное издательство, 1983. - 336 с. : ил., </a:t>
            </a:r>
            <a:r>
              <a:rPr lang="ru-RU" sz="1400" dirty="0" err="1">
                <a:solidFill>
                  <a:prstClr val="black"/>
                </a:solidFill>
                <a:latin typeface="Constantia" panose="02030602050306030303" pitchFamily="18" charset="0"/>
              </a:rPr>
              <a:t>портр</a:t>
            </a:r>
            <a:r>
              <a:rPr lang="ru-RU" sz="1400" dirty="0">
                <a:solidFill>
                  <a:prstClr val="black"/>
                </a:solidFill>
                <a:latin typeface="Constantia" panose="02030602050306030303" pitchFamily="18" charset="0"/>
              </a:rPr>
              <a:t>. </a:t>
            </a:r>
          </a:p>
          <a:p>
            <a:pPr marL="0" lvl="0" indent="0" algn="just">
              <a:spcBef>
                <a:spcPts val="0"/>
              </a:spcBef>
              <a:buNone/>
            </a:pPr>
            <a:r>
              <a:rPr lang="ru-RU" sz="1400" dirty="0" smtClean="0">
                <a:solidFill>
                  <a:prstClr val="black"/>
                </a:solidFill>
                <a:latin typeface="Constantia" panose="02030602050306030303" pitchFamily="18" charset="0"/>
              </a:rPr>
              <a:t>6. </a:t>
            </a:r>
            <a:r>
              <a:rPr lang="ru-RU" sz="1400" dirty="0">
                <a:solidFill>
                  <a:prstClr val="black"/>
                </a:solidFill>
                <a:latin typeface="Constantia" panose="02030602050306030303" pitchFamily="18" charset="0"/>
              </a:rPr>
              <a:t>Толстой, Алексей Константинович. </a:t>
            </a:r>
          </a:p>
          <a:p>
            <a:pPr marL="0" lvl="0" indent="0" algn="just">
              <a:spcBef>
                <a:spcPts val="0"/>
              </a:spcBef>
              <a:buNone/>
            </a:pPr>
            <a:r>
              <a:rPr lang="ru-RU" sz="1400" dirty="0">
                <a:solidFill>
                  <a:prstClr val="black"/>
                </a:solidFill>
                <a:latin typeface="Constantia" panose="02030602050306030303" pitchFamily="18" charset="0"/>
              </a:rPr>
              <a:t>Упырь. Семья вурдалаков [Текст] : повести / А. К. Толстой. - Москва : </a:t>
            </a:r>
            <a:r>
              <a:rPr lang="ru-RU" sz="1400" dirty="0" err="1">
                <a:solidFill>
                  <a:prstClr val="black"/>
                </a:solidFill>
                <a:latin typeface="Constantia" panose="02030602050306030303" pitchFamily="18" charset="0"/>
              </a:rPr>
              <a:t>Свеола</a:t>
            </a:r>
            <a:r>
              <a:rPr lang="ru-RU" sz="1400" dirty="0">
                <a:solidFill>
                  <a:prstClr val="black"/>
                </a:solidFill>
                <a:latin typeface="Constantia" panose="02030602050306030303" pitchFamily="18" charset="0"/>
              </a:rPr>
              <a:t>, 1993. - 124 с. : ил. </a:t>
            </a:r>
          </a:p>
          <a:p>
            <a:pPr marL="0" lvl="0" indent="0" algn="just">
              <a:spcBef>
                <a:spcPts val="0"/>
              </a:spcBef>
              <a:buNone/>
            </a:pPr>
            <a:endParaRPr lang="ru-RU" sz="1400" dirty="0">
              <a:solidFill>
                <a:prstClr val="black"/>
              </a:solidFill>
              <a:latin typeface="Constantia" panose="02030602050306030303" pitchFamily="18" charset="0"/>
            </a:endParaRPr>
          </a:p>
          <a:p>
            <a:pPr marL="0" lvl="0" indent="0" algn="just">
              <a:spcBef>
                <a:spcPts val="0"/>
              </a:spcBef>
              <a:buNone/>
            </a:pPr>
            <a:endParaRPr lang="ru-RU" sz="1400" dirty="0">
              <a:solidFill>
                <a:prstClr val="black"/>
              </a:solidFill>
              <a:latin typeface="Constantia" panose="02030602050306030303" pitchFamily="18" charset="0"/>
            </a:endParaRPr>
          </a:p>
          <a:p>
            <a:pPr marL="0" lvl="0" indent="0" algn="r">
              <a:spcBef>
                <a:spcPts val="0"/>
              </a:spcBef>
              <a:buNone/>
            </a:pPr>
            <a:endParaRPr lang="ru-RU" sz="1800" b="1" dirty="0" smtClean="0">
              <a:solidFill>
                <a:prstClr val="black"/>
              </a:solidFill>
              <a:latin typeface="Constantia" panose="02030602050306030303" pitchFamily="18" charset="0"/>
            </a:endParaRPr>
          </a:p>
          <a:p>
            <a:pPr marL="0" lvl="0" indent="0" algn="r">
              <a:spcBef>
                <a:spcPts val="0"/>
              </a:spcBef>
              <a:buNone/>
            </a:pPr>
            <a:r>
              <a:rPr lang="ru-RU" sz="1800" b="1" dirty="0" smtClean="0">
                <a:solidFill>
                  <a:prstClr val="black"/>
                </a:solidFill>
                <a:latin typeface="Constantia" panose="02030602050306030303" pitchFamily="18" charset="0"/>
              </a:rPr>
              <a:t>Составитель</a:t>
            </a:r>
            <a:r>
              <a:rPr lang="ru-RU" sz="1800" b="1" dirty="0">
                <a:solidFill>
                  <a:prstClr val="black"/>
                </a:solidFill>
                <a:latin typeface="Constantia" panose="02030602050306030303" pitchFamily="18" charset="0"/>
              </a:rPr>
              <a:t>: библиограф Третьякова Л. В.</a:t>
            </a:r>
          </a:p>
          <a:p>
            <a:pPr marL="0" lvl="0" indent="0" algn="just">
              <a:spcBef>
                <a:spcPts val="0"/>
              </a:spcBef>
              <a:buNone/>
            </a:pPr>
            <a:endParaRPr lang="ru-RU" sz="1400" dirty="0">
              <a:solidFill>
                <a:prstClr val="black"/>
              </a:solidFill>
              <a:latin typeface="Constantia" panose="02030602050306030303" pitchFamily="18" charset="0"/>
            </a:endParaRPr>
          </a:p>
          <a:p>
            <a:pPr marL="0" lvl="0" indent="0" algn="just">
              <a:spcBef>
                <a:spcPts val="0"/>
              </a:spcBef>
              <a:buNone/>
            </a:pPr>
            <a:endParaRPr lang="ru-RU" sz="1400" dirty="0">
              <a:solidFill>
                <a:prstClr val="black"/>
              </a:solidFill>
              <a:latin typeface="Constantia" panose="02030602050306030303" pitchFamily="18" charset="0"/>
            </a:endParaRPr>
          </a:p>
          <a:p>
            <a:endParaRPr lang="ru-RU" dirty="0"/>
          </a:p>
        </p:txBody>
      </p:sp>
    </p:spTree>
    <p:extLst>
      <p:ext uri="{BB962C8B-B14F-4D97-AF65-F5344CB8AC3E}">
        <p14:creationId xmlns:p14="http://schemas.microsoft.com/office/powerpoint/2010/main" val="1739929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47664" y="1052736"/>
            <a:ext cx="6120680"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i="0" u="none" strike="noStrike" kern="1200" cap="none" spc="0" normalizeH="0" baseline="0" noProof="0" dirty="0" smtClean="0">
                <a:ln>
                  <a:noFill/>
                </a:ln>
                <a:solidFill>
                  <a:schemeClr val="accent2">
                    <a:lumMod val="75000"/>
                  </a:schemeClr>
                </a:solidFill>
                <a:effectLst/>
                <a:uLnTx/>
                <a:uFillTx/>
                <a:latin typeface="+mn-lt"/>
                <a:ea typeface="+mj-ea"/>
                <a:cs typeface="+mj-cs"/>
              </a:rPr>
              <a:t> </a:t>
            </a:r>
            <a:endParaRPr kumimoji="0" lang="ru-RU" sz="6000" i="0" u="none" strike="noStrike" kern="1200" cap="none" spc="0" normalizeH="0" baseline="0" noProof="0" dirty="0">
              <a:ln>
                <a:noFill/>
              </a:ln>
              <a:solidFill>
                <a:schemeClr val="accent2">
                  <a:lumMod val="75000"/>
                </a:schemeClr>
              </a:solidFill>
              <a:effectLst/>
              <a:uLnTx/>
              <a:uFillTx/>
              <a:latin typeface="+mn-lt"/>
              <a:ea typeface="+mj-ea"/>
              <a:cs typeface="+mj-cs"/>
            </a:endParaRPr>
          </a:p>
        </p:txBody>
      </p:sp>
      <p:sp>
        <p:nvSpPr>
          <p:cNvPr id="6" name="Прямоугольник 5"/>
          <p:cNvSpPr/>
          <p:nvPr/>
        </p:nvSpPr>
        <p:spPr>
          <a:xfrm>
            <a:off x="611560" y="692696"/>
            <a:ext cx="8064896" cy="517064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6600" b="1" i="0" u="none" strike="noStrike" kern="0" cap="none" spc="0" normalizeH="0" baseline="0" noProof="0" dirty="0" smtClean="0">
                <a:ln>
                  <a:noFill/>
                </a:ln>
                <a:solidFill>
                  <a:prstClr val="black"/>
                </a:solidFill>
                <a:effectLst/>
                <a:uLnTx/>
                <a:uFillTx/>
                <a:latin typeface="Constantia" panose="02030602050306030303" pitchFamily="18" charset="0"/>
              </a:rPr>
              <a:t>«По местам жизни и творчества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6600" b="1" i="0" u="none" strike="noStrike" kern="0" cap="none" spc="0" normalizeH="0" baseline="0" noProof="0" dirty="0" smtClean="0">
                <a:ln>
                  <a:noFill/>
                </a:ln>
                <a:solidFill>
                  <a:prstClr val="black"/>
                </a:solidFill>
                <a:effectLst/>
                <a:uLnTx/>
                <a:uFillTx/>
                <a:latin typeface="Constantia" panose="02030602050306030303" pitchFamily="18" charset="0"/>
              </a:rPr>
              <a:t>Алексея Константиновича Толстого»</a:t>
            </a:r>
            <a:endParaRPr kumimoji="0" lang="ru-RU" sz="18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90158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endParaRPr lang="ru-RU" dirty="0"/>
          </a:p>
        </p:txBody>
      </p:sp>
      <p:sp>
        <p:nvSpPr>
          <p:cNvPr id="5" name="Прямоугольник 4"/>
          <p:cNvSpPr/>
          <p:nvPr/>
        </p:nvSpPr>
        <p:spPr>
          <a:xfrm>
            <a:off x="5292080" y="836712"/>
            <a:ext cx="3394720" cy="4801314"/>
          </a:xfrm>
          <a:prstGeom prst="rect">
            <a:avLst/>
          </a:prstGeom>
        </p:spPr>
        <p:txBody>
          <a:bodyPr wrap="square">
            <a:spAutoFit/>
          </a:bodyPr>
          <a:lstStyle/>
          <a:p>
            <a:pPr algn="just"/>
            <a:r>
              <a:rPr lang="ru-RU" dirty="0">
                <a:latin typeface="Constantia" panose="02030602050306030303" pitchFamily="18" charset="0"/>
              </a:rPr>
              <a:t>Алексей Константинович Толстой родился 24 августа (5 сентября) 1817 года в Санкт-Петербурге. </a:t>
            </a:r>
            <a:r>
              <a:rPr lang="ru-RU" dirty="0" smtClean="0">
                <a:latin typeface="Constantia" panose="02030602050306030303" pitchFamily="18" charset="0"/>
              </a:rPr>
              <a:t>В семье графа Константина Петровича Толстого и   Анны Алексеевны Перовской. Она </a:t>
            </a:r>
            <a:r>
              <a:rPr lang="ru-RU" dirty="0">
                <a:latin typeface="Constantia" panose="02030602050306030303" pitchFamily="18" charset="0"/>
              </a:rPr>
              <a:t>разошлась с мужем по неизвестным причинам сразу после рождения ребёнка. Вместо отца Алексея воспитывал дядя по матери А. А. Перовский (Антон Погорельский), сочинивший для племянника сказку «Чёрная курица» о приключениях мальчика по имени Алёша.</a:t>
            </a:r>
          </a:p>
        </p:txBody>
      </p:sp>
      <p:pic>
        <p:nvPicPr>
          <p:cNvPr id="8" name="Объект 7"/>
          <p:cNvPicPr>
            <a:picLocks noGrp="1" noChangeAspect="1"/>
          </p:cNvPicPr>
          <p:nvPr>
            <p:ph idx="1"/>
          </p:nvPr>
        </p:nvPicPr>
        <p:blipFill>
          <a:blip r:embed="rId2"/>
          <a:stretch>
            <a:fillRect/>
          </a:stretch>
        </p:blipFill>
        <p:spPr>
          <a:xfrm>
            <a:off x="320678" y="1082246"/>
            <a:ext cx="4958799" cy="4310246"/>
          </a:xfrm>
          <a:prstGeom prst="rect">
            <a:avLst/>
          </a:prstGeom>
        </p:spPr>
      </p:pic>
    </p:spTree>
    <p:extLst>
      <p:ext uri="{BB962C8B-B14F-4D97-AF65-F5344CB8AC3E}">
        <p14:creationId xmlns:p14="http://schemas.microsoft.com/office/powerpoint/2010/main" val="224411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9552" y="1196752"/>
            <a:ext cx="3168352" cy="3960440"/>
          </a:xfrm>
          <a:prstGeom prst="rect">
            <a:avLst/>
          </a:prstGeom>
        </p:spPr>
      </p:pic>
      <p:sp>
        <p:nvSpPr>
          <p:cNvPr id="3" name="Прямоугольник 2"/>
          <p:cNvSpPr/>
          <p:nvPr/>
        </p:nvSpPr>
        <p:spPr>
          <a:xfrm>
            <a:off x="3779912" y="1340768"/>
            <a:ext cx="4824536" cy="3416320"/>
          </a:xfrm>
          <a:prstGeom prst="rect">
            <a:avLst/>
          </a:prstGeom>
        </p:spPr>
        <p:txBody>
          <a:bodyPr wrap="square">
            <a:spAutoFit/>
          </a:bodyPr>
          <a:lstStyle/>
          <a:p>
            <a:pPr algn="just"/>
            <a:r>
              <a:rPr lang="ru-RU" dirty="0">
                <a:latin typeface="Constantia" panose="02030602050306030303" pitchFamily="18" charset="0"/>
              </a:rPr>
              <a:t>Раннее детство Алексей провёл в Черниговской губернии, в имении дяди в селе Погорельцы </a:t>
            </a:r>
            <a:r>
              <a:rPr lang="ru-RU" dirty="0" err="1">
                <a:latin typeface="Constantia" panose="02030602050306030303" pitchFamily="18" charset="0"/>
              </a:rPr>
              <a:t>Сосницкого</a:t>
            </a:r>
            <a:r>
              <a:rPr lang="ru-RU" dirty="0">
                <a:latin typeface="Constantia" panose="02030602050306030303" pitchFamily="18" charset="0"/>
              </a:rPr>
              <a:t> уезда. С 10-летнего возраста мальчика возили за границу, путешествие по Италии 1831 года он описал в дневнике. Толстой принадлежал к детскому окружению наследника престола, будущего Александра </a:t>
            </a:r>
            <a:r>
              <a:rPr lang="ru-RU" dirty="0" smtClean="0">
                <a:latin typeface="Constantia" panose="02030602050306030303" pitchFamily="18" charset="0"/>
              </a:rPr>
              <a:t>II, </a:t>
            </a:r>
            <a:r>
              <a:rPr lang="ru-RU" dirty="0">
                <a:latin typeface="Constantia" panose="02030602050306030303" pitchFamily="18" charset="0"/>
              </a:rPr>
              <a:t>вместе с которым в 1838 году ездил на озеро Комо. Впечатления этой поездки были использованы при работе над повестью «Упырь».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268760"/>
            <a:ext cx="4608512" cy="3693319"/>
          </a:xfrm>
          <a:prstGeom prst="rect">
            <a:avLst/>
          </a:prstGeom>
        </p:spPr>
        <p:txBody>
          <a:bodyPr wrap="square">
            <a:spAutoFit/>
          </a:bodyPr>
          <a:lstStyle/>
          <a:p>
            <a:pPr algn="just"/>
            <a:r>
              <a:rPr lang="ru-RU" dirty="0">
                <a:latin typeface="Constantia" panose="02030602050306030303" pitchFamily="18" charset="0"/>
              </a:rPr>
              <a:t>В конце 1830-х — начале 1840-х годов написаны (на французском языке) два фантастических рассказа — «Семья вурдалака» и «Встреча через триста лет». В мае 1841 года Толстой впервые выступил в печати, издав отдельной книгой, под псевдонимом «</a:t>
            </a:r>
            <a:r>
              <a:rPr lang="ru-RU" dirty="0" err="1">
                <a:latin typeface="Constantia" panose="02030602050306030303" pitchFamily="18" charset="0"/>
              </a:rPr>
              <a:t>Краснорогский</a:t>
            </a:r>
            <a:r>
              <a:rPr lang="ru-RU" dirty="0">
                <a:latin typeface="Constantia" panose="02030602050306030303" pitchFamily="18" charset="0"/>
              </a:rPr>
              <a:t>» (от названия имения Красный Рог), фантастическую повесть «Упырь». Весьма благожелательно отозвался о повести В. Г. Белинский, увидевший в ней «все признаки ещё слишком молодого, но, тем не менее, замечательного дарования».</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135199"/>
            <a:ext cx="2880320" cy="39604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600200"/>
            <a:ext cx="4104456" cy="4525963"/>
          </a:xfrm>
        </p:spPr>
        <p:txBody>
          <a:bodyPr>
            <a:normAutofit/>
          </a:bodyPr>
          <a:lstStyle/>
          <a:p>
            <a:pPr marL="0" indent="0" algn="just">
              <a:buNone/>
            </a:pPr>
            <a:r>
              <a:rPr lang="ru-RU" sz="1800" dirty="0" smtClean="0">
                <a:latin typeface="Constantia" panose="02030602050306030303" pitchFamily="18" charset="0"/>
              </a:rPr>
              <a:t> В </a:t>
            </a:r>
            <a:r>
              <a:rPr lang="ru-RU" sz="1800" dirty="0">
                <a:latin typeface="Constantia" panose="02030602050306030303" pitchFamily="18" charset="0"/>
              </a:rPr>
              <a:t>1840-е годы Алексей Константинович приступил к работе над историческим романом под названием </a:t>
            </a:r>
            <a:r>
              <a:rPr lang="ru-RU" sz="1800" dirty="0" smtClean="0">
                <a:latin typeface="Constantia" panose="02030602050306030303" pitchFamily="18" charset="0"/>
              </a:rPr>
              <a:t> «Князь Серебряный» (окончен </a:t>
            </a:r>
            <a:r>
              <a:rPr lang="ru-RU" sz="1800" dirty="0">
                <a:latin typeface="Constantia" panose="02030602050306030303" pitchFamily="18" charset="0"/>
              </a:rPr>
              <a:t>в 1861 году), в это же время был создан целый ряд лирических баллад и стихов, вышедших несколько позже (в 1850-60-е годы). Приобрели большую популярность многие произведения Алексея Толстого. Список их следующий: "Курган", "Колокольчики мои", "Князь Михайло Репнин", а также "Василий Шибанов" и др.</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700808"/>
            <a:ext cx="2448272" cy="3528392"/>
          </a:xfrm>
          <a:prstGeom prst="rect">
            <a:avLst/>
          </a:prstGeom>
        </p:spPr>
      </p:pic>
    </p:spTree>
    <p:extLst>
      <p:ext uri="{BB962C8B-B14F-4D97-AF65-F5344CB8AC3E}">
        <p14:creationId xmlns:p14="http://schemas.microsoft.com/office/powerpoint/2010/main" val="2448786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267744" y="620688"/>
            <a:ext cx="4389500" cy="2725148"/>
          </a:xfrm>
          <a:prstGeom prst="rect">
            <a:avLst/>
          </a:prstGeom>
        </p:spPr>
      </p:pic>
      <p:sp>
        <p:nvSpPr>
          <p:cNvPr id="5" name="Прямоугольник 4"/>
          <p:cNvSpPr/>
          <p:nvPr/>
        </p:nvSpPr>
        <p:spPr>
          <a:xfrm>
            <a:off x="539552" y="3501008"/>
            <a:ext cx="8208912" cy="2585323"/>
          </a:xfrm>
          <a:prstGeom prst="rect">
            <a:avLst/>
          </a:prstGeom>
        </p:spPr>
        <p:txBody>
          <a:bodyPr wrap="square">
            <a:spAutoFit/>
          </a:bodyPr>
          <a:lstStyle/>
          <a:p>
            <a:pPr algn="just"/>
            <a:r>
              <a:rPr lang="ru-RU" dirty="0"/>
              <a:t>Зимой1850-1851 на балу </a:t>
            </a:r>
            <a:r>
              <a:rPr lang="ru-RU" dirty="0" smtClean="0"/>
              <a:t>Алексей Константинович Толстой </a:t>
            </a:r>
            <a:r>
              <a:rPr lang="ru-RU" dirty="0"/>
              <a:t>встретил Софью Андреевну Миллер, жену конногвардейского полковника. Современников </a:t>
            </a:r>
            <a:r>
              <a:rPr lang="ru-RU" dirty="0" smtClean="0"/>
              <a:t>поражала её </a:t>
            </a:r>
            <a:r>
              <a:rPr lang="ru-RU" dirty="0"/>
              <a:t>образованность. Она знала множество иностранных языков: </a:t>
            </a:r>
            <a:r>
              <a:rPr lang="ru-RU" dirty="0" smtClean="0"/>
              <a:t>по одним </a:t>
            </a:r>
            <a:r>
              <a:rPr lang="ru-RU" dirty="0"/>
              <a:t>сведениям четырнадцать, по другим – шестнадцать. Читала </a:t>
            </a:r>
            <a:r>
              <a:rPr lang="ru-RU" dirty="0" smtClean="0"/>
              <a:t> запоем</a:t>
            </a:r>
            <a:r>
              <a:rPr lang="ru-RU" dirty="0"/>
              <a:t>, поглощала новинки европейской литературы и внимательно следила за отечественной словесностью. Брак Толстого с Софьей Андреевной был заключен   в 1863. Практически вся его любовная лирика адресована именно ей (в т</a:t>
            </a:r>
            <a:r>
              <a:rPr lang="ru-RU" dirty="0" smtClean="0"/>
              <a:t>. ч</a:t>
            </a:r>
            <a:r>
              <a:rPr lang="ru-RU" dirty="0"/>
              <a:t>. посвященное их первой встрече стихотворение «Средь шумного бала, случайно…»). </a:t>
            </a:r>
          </a:p>
        </p:txBody>
      </p:sp>
    </p:spTree>
    <p:extLst>
      <p:ext uri="{BB962C8B-B14F-4D97-AF65-F5344CB8AC3E}">
        <p14:creationId xmlns:p14="http://schemas.microsoft.com/office/powerpoint/2010/main" val="1955697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99592" y="1556792"/>
            <a:ext cx="3630397" cy="4034407"/>
          </a:xfrm>
          <a:prstGeom prst="rect">
            <a:avLst/>
          </a:prstGeom>
        </p:spPr>
      </p:pic>
      <p:sp>
        <p:nvSpPr>
          <p:cNvPr id="5" name="Прямоугольник 4"/>
          <p:cNvSpPr/>
          <p:nvPr/>
        </p:nvSpPr>
        <p:spPr>
          <a:xfrm>
            <a:off x="4932039" y="1340768"/>
            <a:ext cx="3384377" cy="4801314"/>
          </a:xfrm>
          <a:prstGeom prst="rect">
            <a:avLst/>
          </a:prstGeom>
        </p:spPr>
        <p:txBody>
          <a:bodyPr wrap="square">
            <a:spAutoFit/>
          </a:bodyPr>
          <a:lstStyle/>
          <a:p>
            <a:pPr algn="just"/>
            <a:r>
              <a:rPr lang="ru-RU" dirty="0">
                <a:latin typeface="Constantia" panose="02030602050306030303" pitchFamily="18" charset="0"/>
              </a:rPr>
              <a:t>В 1854  А</a:t>
            </a:r>
            <a:r>
              <a:rPr lang="ru-RU" dirty="0" smtClean="0">
                <a:latin typeface="Constantia" panose="02030602050306030303" pitchFamily="18" charset="0"/>
              </a:rPr>
              <a:t>. К</a:t>
            </a:r>
            <a:r>
              <a:rPr lang="ru-RU" dirty="0">
                <a:latin typeface="Constantia" panose="02030602050306030303" pitchFamily="18" charset="0"/>
              </a:rPr>
              <a:t>. Толстой с двоюродными братьями Жемчужниковыми создал сатирическую литературную маску </a:t>
            </a:r>
            <a:r>
              <a:rPr lang="ru-RU" dirty="0" err="1">
                <a:latin typeface="Constantia" panose="02030602050306030303" pitchFamily="18" charset="0"/>
              </a:rPr>
              <a:t>Козьмы</a:t>
            </a:r>
            <a:r>
              <a:rPr lang="ru-RU" dirty="0">
                <a:latin typeface="Constantia" panose="02030602050306030303" pitchFamily="18" charset="0"/>
              </a:rPr>
              <a:t> Пруткова и сборник его сочинений, до сих пор популярный </a:t>
            </a:r>
            <a:r>
              <a:rPr lang="ru-RU" dirty="0" smtClean="0">
                <a:latin typeface="Constantia" panose="02030602050306030303" pitchFamily="18" charset="0"/>
              </a:rPr>
              <a:t>в России</a:t>
            </a:r>
            <a:r>
              <a:rPr lang="ru-RU" dirty="0">
                <a:latin typeface="Constantia" panose="02030602050306030303" pitchFamily="18" charset="0"/>
              </a:rPr>
              <a:t>.</a:t>
            </a:r>
            <a:br>
              <a:rPr lang="ru-RU" dirty="0">
                <a:latin typeface="Constantia" panose="02030602050306030303" pitchFamily="18" charset="0"/>
              </a:rPr>
            </a:br>
            <a:r>
              <a:rPr lang="ru-RU" dirty="0">
                <a:latin typeface="Constantia" panose="02030602050306030303" pitchFamily="18" charset="0"/>
              </a:rPr>
              <a:t>Служба при дворе (флигель-адъютант Александра II, затем егермейстер — заведующий егерями царской охоты) давала писателю возможность вступаться за близких ему людей (хлопотал о возвращении из ссылки Шевченко, об Аксакове, Тургеневе).</a:t>
            </a:r>
          </a:p>
        </p:txBody>
      </p:sp>
    </p:spTree>
    <p:extLst>
      <p:ext uri="{BB962C8B-B14F-4D97-AF65-F5344CB8AC3E}">
        <p14:creationId xmlns:p14="http://schemas.microsoft.com/office/powerpoint/2010/main" val="3152102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365104"/>
            <a:ext cx="8136904" cy="4464497"/>
          </a:xfrm>
        </p:spPr>
        <p:txBody>
          <a:bodyPr>
            <a:normAutofit/>
          </a:bodyPr>
          <a:lstStyle/>
          <a:p>
            <a:pPr marL="0" indent="0" algn="just">
              <a:buNone/>
            </a:pPr>
            <a:endParaRPr lang="ru-RU" sz="1800" dirty="0" smtClean="0">
              <a:latin typeface="Constantia" panose="02030602050306030303" pitchFamily="18" charset="0"/>
            </a:endParaRPr>
          </a:p>
          <a:p>
            <a:pPr marL="0" indent="0" algn="just">
              <a:buNone/>
            </a:pPr>
            <a:endParaRPr lang="ru-RU" sz="1800" dirty="0">
              <a:latin typeface="Constantia" panose="02030602050306030303" pitchFamily="18" charset="0"/>
            </a:endParaRPr>
          </a:p>
          <a:p>
            <a:pPr marL="0" indent="0" algn="just">
              <a:buNone/>
            </a:pPr>
            <a:r>
              <a:rPr lang="ru-RU" sz="1800" dirty="0" smtClean="0">
                <a:latin typeface="Constantia" panose="02030602050306030303" pitchFamily="18" charset="0"/>
              </a:rPr>
              <a:t>В </a:t>
            </a:r>
            <a:r>
              <a:rPr lang="ru-RU" sz="1800" dirty="0">
                <a:latin typeface="Constantia" panose="02030602050306030303" pitchFamily="18" charset="0"/>
              </a:rPr>
              <a:t>1861 А</a:t>
            </a:r>
            <a:r>
              <a:rPr lang="ru-RU" sz="1800" dirty="0" smtClean="0">
                <a:latin typeface="Constantia" panose="02030602050306030303" pitchFamily="18" charset="0"/>
              </a:rPr>
              <a:t>. К</a:t>
            </a:r>
            <a:r>
              <a:rPr lang="ru-RU" sz="1800" dirty="0">
                <a:latin typeface="Constantia" panose="02030602050306030303" pitchFamily="18" charset="0"/>
              </a:rPr>
              <a:t>. Толстой  добился отставки и посвятил себя </a:t>
            </a:r>
            <a:r>
              <a:rPr lang="ru-RU" sz="1800" dirty="0" smtClean="0">
                <a:latin typeface="Constantia" panose="02030602050306030303" pitchFamily="18" charset="0"/>
              </a:rPr>
              <a:t> литературе</a:t>
            </a:r>
            <a:r>
              <a:rPr lang="ru-RU" sz="1800" dirty="0">
                <a:latin typeface="Constantia" panose="02030602050306030303" pitchFamily="18" charset="0"/>
              </a:rPr>
              <a:t>.</a:t>
            </a:r>
            <a:br>
              <a:rPr lang="ru-RU" sz="1800" dirty="0">
                <a:latin typeface="Constantia" panose="02030602050306030303" pitchFamily="18" charset="0"/>
              </a:rPr>
            </a:br>
            <a:r>
              <a:rPr lang="ru-RU" sz="1800" dirty="0">
                <a:latin typeface="Constantia" panose="02030602050306030303" pitchFamily="18" charset="0"/>
              </a:rPr>
              <a:t>В 1862 была опубликована драматическая поэма "Дон Жуан"; в 1866 — 1870 — историческая трилогия, включавшая трагедию "Смерть Иоанна Грозного", "Царь Федор Иоаннович", "Царь Борис".</a:t>
            </a:r>
          </a:p>
        </p:txBody>
      </p:sp>
      <p:pic>
        <p:nvPicPr>
          <p:cNvPr id="4" name="Рисунок 3"/>
          <p:cNvPicPr>
            <a:picLocks noChangeAspect="1"/>
          </p:cNvPicPr>
          <p:nvPr/>
        </p:nvPicPr>
        <p:blipFill>
          <a:blip r:embed="rId2"/>
          <a:stretch>
            <a:fillRect/>
          </a:stretch>
        </p:blipFill>
        <p:spPr>
          <a:xfrm>
            <a:off x="2699792" y="29019"/>
            <a:ext cx="3889585" cy="5011346"/>
          </a:xfrm>
          <a:prstGeom prst="rect">
            <a:avLst/>
          </a:prstGeom>
        </p:spPr>
      </p:pic>
    </p:spTree>
    <p:extLst>
      <p:ext uri="{BB962C8B-B14F-4D97-AF65-F5344CB8AC3E}">
        <p14:creationId xmlns:p14="http://schemas.microsoft.com/office/powerpoint/2010/main" val="3098927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AC08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1545</Words>
  <Application>Microsoft Office PowerPoint</Application>
  <PresentationFormat>Экран (4:3)</PresentationFormat>
  <Paragraphs>57</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Constantia</vt:lpstr>
      <vt:lpstr>Georgia</vt:lpstr>
      <vt:lpstr>Times New Roman</vt:lpstr>
      <vt:lpstr>Trebuchet MS</vt:lpstr>
      <vt:lpstr>Тема Office</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Библиографический обзор книг, представленных на выставке</vt:lpstr>
      <vt:lpstr>Презентация PowerPoint</vt:lpstr>
      <vt:lpstr>Презентация PowerPoint</vt:lpstr>
      <vt:lpstr>Библиографический список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user</cp:lastModifiedBy>
  <cp:revision>23</cp:revision>
  <dcterms:created xsi:type="dcterms:W3CDTF">2013-08-20T22:02:58Z</dcterms:created>
  <dcterms:modified xsi:type="dcterms:W3CDTF">2017-09-01T09:44:56Z</dcterms:modified>
</cp:coreProperties>
</file>